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29"/>
  </p:notesMasterIdLst>
  <p:handoutMasterIdLst>
    <p:handoutMasterId r:id="rId30"/>
  </p:handoutMasterIdLst>
  <p:sldIdLst>
    <p:sldId id="271" r:id="rId3"/>
    <p:sldId id="307" r:id="rId4"/>
    <p:sldId id="322" r:id="rId5"/>
    <p:sldId id="323" r:id="rId6"/>
    <p:sldId id="351" r:id="rId7"/>
    <p:sldId id="312" r:id="rId8"/>
    <p:sldId id="324" r:id="rId9"/>
    <p:sldId id="353" r:id="rId10"/>
    <p:sldId id="314" r:id="rId11"/>
    <p:sldId id="326" r:id="rId12"/>
    <p:sldId id="325" r:id="rId13"/>
    <p:sldId id="329" r:id="rId14"/>
    <p:sldId id="330" r:id="rId15"/>
    <p:sldId id="334" r:id="rId16"/>
    <p:sldId id="317" r:id="rId17"/>
    <p:sldId id="336" r:id="rId18"/>
    <p:sldId id="345" r:id="rId19"/>
    <p:sldId id="337" r:id="rId20"/>
    <p:sldId id="335" r:id="rId21"/>
    <p:sldId id="318" r:id="rId22"/>
    <p:sldId id="319" r:id="rId23"/>
    <p:sldId id="320" r:id="rId24"/>
    <p:sldId id="338" r:id="rId25"/>
    <p:sldId id="339" r:id="rId26"/>
    <p:sldId id="352" r:id="rId27"/>
    <p:sldId id="30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SU uCOM" initials="" lastIdx="2" clrIdx="0"/>
  <p:cmAuthor id="1" name="Chen, Guoxing" initials="CG" lastIdx="1" clrIdx="1">
    <p:extLst>
      <p:ext uri="{19B8F6BF-5375-455C-9EA6-DF929625EA0E}">
        <p15:presenceInfo xmlns:p15="http://schemas.microsoft.com/office/powerpoint/2012/main" userId="S-1-5-21-2682202501-47514217-2856930306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85"/>
    <a:srgbClr val="0070C0"/>
    <a:srgbClr val="BB0000"/>
    <a:srgbClr val="636D6E"/>
    <a:srgbClr val="6A09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0" autoAdjust="0"/>
    <p:restoredTop sz="58368" autoAdjust="0"/>
  </p:normalViewPr>
  <p:slideViewPr>
    <p:cSldViewPr snapToGrid="0" snapToObjects="1">
      <p:cViewPr varScale="1">
        <p:scale>
          <a:sx n="38" d="100"/>
          <a:sy n="38" d="100"/>
        </p:scale>
        <p:origin x="1761" y="2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501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876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302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04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3166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210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7405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438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9314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5530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553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1990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0691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2918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8694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8534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5999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136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416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7906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0493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096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2815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341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881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739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 descr="add specific description" title="add specific title"/>
          <p:cNvSpPr>
            <a:spLocks noGrp="1"/>
          </p:cNvSpPr>
          <p:nvPr>
            <p:ph idx="13"/>
          </p:nvPr>
        </p:nvSpPr>
        <p:spPr>
          <a:xfrm>
            <a:off x="746930" y="1830387"/>
            <a:ext cx="82296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11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3857"/>
            <a:ext cx="9144000" cy="6094144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 descr="add specific descript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7899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 of photo" title="Add specific title of photo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 descr="add specific description 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" title="add specific titl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 descr="add specific descripton&#10;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 descr="add specific description&#10;" title="add specific title"/>
          <p:cNvSpPr>
            <a:spLocks noGrp="1"/>
          </p:cNvSpPr>
          <p:nvPr>
            <p:ph idx="14"/>
          </p:nvPr>
        </p:nvSpPr>
        <p:spPr>
          <a:xfrm>
            <a:off x="1400403" y="1830387"/>
            <a:ext cx="6527582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9460" y="6356350"/>
            <a:ext cx="21336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4"/>
            <a:ext cx="9144000" cy="2962806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600201"/>
            <a:ext cx="6424083" cy="9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tiff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tiff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2.svg"/><Relationship Id="rId4" Type="http://schemas.openxmlformats.org/officeDocument/2006/relationships/image" Target="../media/image4.tiff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18" Type="http://schemas.openxmlformats.org/officeDocument/2006/relationships/image" Target="../media/image18.svg"/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4.tiff"/><Relationship Id="rId9" Type="http://schemas.openxmlformats.org/officeDocument/2006/relationships/image" Target="../media/image13.png"/><Relationship Id="rId1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1.png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3.tif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.tiff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tiff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18" Type="http://schemas.openxmlformats.org/officeDocument/2006/relationships/image" Target="../media/image18.svg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4.tiff"/><Relationship Id="rId9" Type="http://schemas.openxmlformats.org/officeDocument/2006/relationships/image" Target="../media/image9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6.svg"/><Relationship Id="rId4" Type="http://schemas.openxmlformats.org/officeDocument/2006/relationships/image" Target="../media/image4.tif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268217" y="2245402"/>
            <a:ext cx="8886965" cy="1805897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Differentially Private Access Patterns for Searchable Symmetric Encryption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939800" y="4541984"/>
            <a:ext cx="7543800" cy="1109515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Guoxing Chen</a:t>
            </a:r>
            <a:r>
              <a:rPr lang="sk-SK" sz="1800" baseline="30000" dirty="0">
                <a:solidFill>
                  <a:schemeClr val="tx1"/>
                </a:solidFill>
              </a:rPr>
              <a:t>†</a:t>
            </a:r>
            <a:r>
              <a:rPr lang="en-US" sz="1800" dirty="0">
                <a:solidFill>
                  <a:schemeClr val="tx1"/>
                </a:solidFill>
              </a:rPr>
              <a:t>, Ten-Hwang Lai</a:t>
            </a:r>
            <a:r>
              <a:rPr lang="sk-SK" sz="1800" baseline="30000" dirty="0">
                <a:solidFill>
                  <a:schemeClr val="tx1"/>
                </a:solidFill>
              </a:rPr>
              <a:t>†</a:t>
            </a:r>
            <a:r>
              <a:rPr lang="en-US" sz="1800" dirty="0">
                <a:solidFill>
                  <a:schemeClr val="tx1"/>
                </a:solidFill>
              </a:rPr>
              <a:t>, Michael K. Reiter</a:t>
            </a:r>
            <a:r>
              <a:rPr lang="en-US" sz="1800" baseline="30000" dirty="0">
                <a:solidFill>
                  <a:schemeClr val="tx1"/>
                </a:solidFill>
              </a:rPr>
              <a:t>‡</a:t>
            </a:r>
            <a:r>
              <a:rPr lang="en-US" sz="1800" dirty="0">
                <a:solidFill>
                  <a:schemeClr val="tx1"/>
                </a:solidFill>
              </a:rPr>
              <a:t>, Yinqian Zhang</a:t>
            </a:r>
            <a:r>
              <a:rPr lang="sk-SK" sz="1800" baseline="30000" dirty="0">
                <a:solidFill>
                  <a:schemeClr val="tx1"/>
                </a:solidFill>
              </a:rPr>
              <a:t>†</a:t>
            </a:r>
            <a:endParaRPr lang="sk-SK" sz="1800" dirty="0">
              <a:solidFill>
                <a:schemeClr val="tx1"/>
              </a:solidFill>
            </a:endParaRPr>
          </a:p>
          <a:p>
            <a:r>
              <a:rPr lang="sk-SK" sz="1800" i="1" baseline="30000" dirty="0">
                <a:solidFill>
                  <a:schemeClr val="tx1"/>
                </a:solidFill>
              </a:rPr>
              <a:t>†</a:t>
            </a:r>
            <a:r>
              <a:rPr lang="sk-SK" sz="1800" i="1" dirty="0">
                <a:solidFill>
                  <a:schemeClr val="tx1"/>
                </a:solidFill>
              </a:rPr>
              <a:t>The Ohio State University</a:t>
            </a:r>
          </a:p>
          <a:p>
            <a:r>
              <a:rPr lang="en-US" sz="1800" i="1" baseline="30000" dirty="0">
                <a:solidFill>
                  <a:schemeClr val="tx1"/>
                </a:solidFill>
              </a:rPr>
              <a:t>‡</a:t>
            </a:r>
            <a:r>
              <a:rPr lang="en-US" sz="1800" i="1" dirty="0">
                <a:solidFill>
                  <a:schemeClr val="tx1"/>
                </a:solidFill>
              </a:rPr>
              <a:t>The </a:t>
            </a:r>
            <a:r>
              <a:rPr lang="sk-SK" sz="1800" i="1" dirty="0">
                <a:solidFill>
                  <a:schemeClr val="tx1"/>
                </a:solidFill>
              </a:rPr>
              <a:t>University of North Carolina at Chapel Hill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4753DD6-CE83-4A46-8C4C-B55168D02874}"/>
              </a:ext>
            </a:extLst>
          </p:cNvPr>
          <p:cNvSpPr/>
          <p:nvPr/>
        </p:nvSpPr>
        <p:spPr>
          <a:xfrm>
            <a:off x="2225815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15063A-314E-4BA0-89E0-50DC16BBE98C}"/>
              </a:ext>
            </a:extLst>
          </p:cNvPr>
          <p:cNvSpPr/>
          <p:nvPr/>
        </p:nvSpPr>
        <p:spPr>
          <a:xfrm>
            <a:off x="2808138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8ABFA7-2367-4081-9D4D-72C80936DBA7}"/>
              </a:ext>
            </a:extLst>
          </p:cNvPr>
          <p:cNvSpPr/>
          <p:nvPr/>
        </p:nvSpPr>
        <p:spPr>
          <a:xfrm>
            <a:off x="3390461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2225815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2808138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3686FB-314A-4964-A53B-3737D0E58C0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970579" y="358416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A177F-9DF4-457F-AC04-613D3C0DB9C2}"/>
              </a:ext>
            </a:extLst>
          </p:cNvPr>
          <p:cNvSpPr/>
          <p:nvPr/>
        </p:nvSpPr>
        <p:spPr>
          <a:xfrm>
            <a:off x="1447165" y="340398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8646" y="1010499"/>
            <a:ext cx="6835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 obfuscation overview</a:t>
            </a:r>
          </a:p>
        </p:txBody>
      </p:sp>
      <p:pic>
        <p:nvPicPr>
          <p:cNvPr id="8" name="Graphic 7" descr="Paper">
            <a:extLst>
              <a:ext uri="{FF2B5EF4-FFF2-40B4-BE49-F238E27FC236}">
                <a16:creationId xmlns:a16="http://schemas.microsoft.com/office/drawing/2014/main" id="{01967409-A750-492F-8E6E-C255C8B33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814" y="5843530"/>
            <a:ext cx="576756" cy="576756"/>
          </a:xfrm>
          <a:prstGeom prst="rect">
            <a:avLst/>
          </a:prstGeom>
        </p:spPr>
      </p:pic>
      <p:pic>
        <p:nvPicPr>
          <p:cNvPr id="35" name="Graphic 34" descr="Paper">
            <a:extLst>
              <a:ext uri="{FF2B5EF4-FFF2-40B4-BE49-F238E27FC236}">
                <a16:creationId xmlns:a16="http://schemas.microsoft.com/office/drawing/2014/main" id="{94546424-D280-4B71-BA42-F7315F107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2373" y="5843530"/>
            <a:ext cx="576756" cy="576756"/>
          </a:xfrm>
          <a:prstGeom prst="rect">
            <a:avLst/>
          </a:prstGeom>
        </p:spPr>
      </p:pic>
      <p:pic>
        <p:nvPicPr>
          <p:cNvPr id="38" name="Graphic 37" descr="Paper">
            <a:extLst>
              <a:ext uri="{FF2B5EF4-FFF2-40B4-BE49-F238E27FC236}">
                <a16:creationId xmlns:a16="http://schemas.microsoft.com/office/drawing/2014/main" id="{88375EFA-3C7D-46D0-B7C4-EE7E42919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3080" y="5843530"/>
            <a:ext cx="576756" cy="576756"/>
          </a:xfrm>
          <a:prstGeom prst="rect">
            <a:avLst/>
          </a:prstGeom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616F508-A974-4AE1-AB23-9C4AE50B8975}"/>
              </a:ext>
            </a:extLst>
          </p:cNvPr>
          <p:cNvSpPr txBox="1"/>
          <p:nvPr/>
        </p:nvSpPr>
        <p:spPr>
          <a:xfrm>
            <a:off x="1349930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E44E83-4802-4EF8-9A4C-F89BC029CFF9}"/>
              </a:ext>
            </a:extLst>
          </p:cNvPr>
          <p:cNvSpPr txBox="1"/>
          <p:nvPr/>
        </p:nvSpPr>
        <p:spPr>
          <a:xfrm>
            <a:off x="2174670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98CA11-2263-4163-AA35-4A2DA3BB4E16}"/>
              </a:ext>
            </a:extLst>
          </p:cNvPr>
          <p:cNvSpPr txBox="1"/>
          <p:nvPr/>
        </p:nvSpPr>
        <p:spPr>
          <a:xfrm>
            <a:off x="2993080" y="5235044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A8C2A-4603-413E-B909-23669D76BF82}"/>
              </a:ext>
            </a:extLst>
          </p:cNvPr>
          <p:cNvSpPr txBox="1"/>
          <p:nvPr/>
        </p:nvSpPr>
        <p:spPr>
          <a:xfrm>
            <a:off x="4718986" y="5274025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out of 3 erasure code applied</a:t>
            </a:r>
          </a:p>
        </p:txBody>
      </p:sp>
      <p:pic>
        <p:nvPicPr>
          <p:cNvPr id="24" name="Graphic 23" descr="Paper">
            <a:extLst>
              <a:ext uri="{FF2B5EF4-FFF2-40B4-BE49-F238E27FC236}">
                <a16:creationId xmlns:a16="http://schemas.microsoft.com/office/drawing/2014/main" id="{8EA454A3-325F-442C-B516-4557CA67D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814" y="5843530"/>
            <a:ext cx="317557" cy="576756"/>
          </a:xfrm>
          <a:prstGeom prst="rect">
            <a:avLst/>
          </a:prstGeom>
        </p:spPr>
      </p:pic>
      <p:pic>
        <p:nvPicPr>
          <p:cNvPr id="25" name="Graphic 24" descr="Paper">
            <a:extLst>
              <a:ext uri="{FF2B5EF4-FFF2-40B4-BE49-F238E27FC236}">
                <a16:creationId xmlns:a16="http://schemas.microsoft.com/office/drawing/2014/main" id="{B7365483-4878-4F60-899B-49909108F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2412" y="5844019"/>
            <a:ext cx="317557" cy="576756"/>
          </a:xfrm>
          <a:prstGeom prst="rect">
            <a:avLst/>
          </a:prstGeom>
        </p:spPr>
      </p:pic>
      <p:pic>
        <p:nvPicPr>
          <p:cNvPr id="26" name="Graphic 25" descr="Paper">
            <a:extLst>
              <a:ext uri="{FF2B5EF4-FFF2-40B4-BE49-F238E27FC236}">
                <a16:creationId xmlns:a16="http://schemas.microsoft.com/office/drawing/2014/main" id="{E1BCFC5E-A738-46C7-AEDB-6512E3657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5010" y="5844019"/>
            <a:ext cx="317557" cy="576756"/>
          </a:xfrm>
          <a:prstGeom prst="rect">
            <a:avLst/>
          </a:prstGeom>
        </p:spPr>
      </p:pic>
      <p:pic>
        <p:nvPicPr>
          <p:cNvPr id="27" name="Graphic 26" descr="Paper">
            <a:extLst>
              <a:ext uri="{FF2B5EF4-FFF2-40B4-BE49-F238E27FC236}">
                <a16:creationId xmlns:a16="http://schemas.microsoft.com/office/drawing/2014/main" id="{2216C17D-03BF-4663-B9C7-48B6BC548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7608" y="5843530"/>
            <a:ext cx="317557" cy="576756"/>
          </a:xfrm>
          <a:prstGeom prst="rect">
            <a:avLst/>
          </a:prstGeom>
        </p:spPr>
      </p:pic>
      <p:pic>
        <p:nvPicPr>
          <p:cNvPr id="28" name="Graphic 27" descr="Paper">
            <a:extLst>
              <a:ext uri="{FF2B5EF4-FFF2-40B4-BE49-F238E27FC236}">
                <a16:creationId xmlns:a16="http://schemas.microsoft.com/office/drawing/2014/main" id="{45841E2D-DE2D-4AB1-9D6A-EFAC76D6B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0206" y="5844019"/>
            <a:ext cx="317557" cy="576756"/>
          </a:xfrm>
          <a:prstGeom prst="rect">
            <a:avLst/>
          </a:prstGeom>
        </p:spPr>
      </p:pic>
      <p:pic>
        <p:nvPicPr>
          <p:cNvPr id="29" name="Graphic 28" descr="Paper">
            <a:extLst>
              <a:ext uri="{FF2B5EF4-FFF2-40B4-BE49-F238E27FC236}">
                <a16:creationId xmlns:a16="http://schemas.microsoft.com/office/drawing/2014/main" id="{0EFD95B8-0B76-4801-8CEE-642A89341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804" y="5844019"/>
            <a:ext cx="317557" cy="576756"/>
          </a:xfrm>
          <a:prstGeom prst="rect">
            <a:avLst/>
          </a:prstGeom>
        </p:spPr>
      </p:pic>
      <p:pic>
        <p:nvPicPr>
          <p:cNvPr id="30" name="Graphic 29" descr="Paper">
            <a:extLst>
              <a:ext uri="{FF2B5EF4-FFF2-40B4-BE49-F238E27FC236}">
                <a16:creationId xmlns:a16="http://schemas.microsoft.com/office/drawing/2014/main" id="{5DEDF5D8-0013-4E28-9C26-AFAB1BA35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4632" y="5844019"/>
            <a:ext cx="317557" cy="576756"/>
          </a:xfrm>
          <a:prstGeom prst="rect">
            <a:avLst/>
          </a:prstGeom>
        </p:spPr>
      </p:pic>
      <p:pic>
        <p:nvPicPr>
          <p:cNvPr id="31" name="Graphic 30" descr="Paper">
            <a:extLst>
              <a:ext uri="{FF2B5EF4-FFF2-40B4-BE49-F238E27FC236}">
                <a16:creationId xmlns:a16="http://schemas.microsoft.com/office/drawing/2014/main" id="{006E81E1-E74F-4A46-A8B8-4064D7FB9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7230" y="5844508"/>
            <a:ext cx="317557" cy="576756"/>
          </a:xfrm>
          <a:prstGeom prst="rect">
            <a:avLst/>
          </a:prstGeom>
        </p:spPr>
      </p:pic>
      <p:pic>
        <p:nvPicPr>
          <p:cNvPr id="32" name="Graphic 31" descr="Paper">
            <a:extLst>
              <a:ext uri="{FF2B5EF4-FFF2-40B4-BE49-F238E27FC236}">
                <a16:creationId xmlns:a16="http://schemas.microsoft.com/office/drawing/2014/main" id="{56F2ED81-6A57-4DB0-BA2E-D7CE9B3D6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9828" y="5844508"/>
            <a:ext cx="317557" cy="5767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443D0C-334E-415F-9754-1F1E7ED5B1CF}"/>
              </a:ext>
            </a:extLst>
          </p:cNvPr>
          <p:cNvSpPr txBox="1"/>
          <p:nvPr/>
        </p:nvSpPr>
        <p:spPr>
          <a:xfrm>
            <a:off x="1279191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6790B7-9574-4BDC-A656-252BED8C2297}"/>
              </a:ext>
            </a:extLst>
          </p:cNvPr>
          <p:cNvSpPr txBox="1"/>
          <p:nvPr/>
        </p:nvSpPr>
        <p:spPr>
          <a:xfrm>
            <a:off x="1883108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4E2C4-4E48-40EE-BF54-1EF9748C5FE2}"/>
              </a:ext>
            </a:extLst>
          </p:cNvPr>
          <p:cNvSpPr txBox="1"/>
          <p:nvPr/>
        </p:nvSpPr>
        <p:spPr>
          <a:xfrm>
            <a:off x="2491804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44C61D-4E56-49C5-82FF-84FAF73E766C}"/>
              </a:ext>
            </a:extLst>
          </p:cNvPr>
          <p:cNvSpPr txBox="1"/>
          <p:nvPr/>
        </p:nvSpPr>
        <p:spPr>
          <a:xfrm>
            <a:off x="3112962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DE1BD2-38A8-43E1-B71B-A05D6E1EF9E8}"/>
              </a:ext>
            </a:extLst>
          </p:cNvPr>
          <p:cNvSpPr txBox="1"/>
          <p:nvPr/>
        </p:nvSpPr>
        <p:spPr>
          <a:xfrm>
            <a:off x="3716879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22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3350C-638C-46FB-B00C-03E8277071D8}"/>
              </a:ext>
            </a:extLst>
          </p:cNvPr>
          <p:cNvSpPr txBox="1"/>
          <p:nvPr/>
        </p:nvSpPr>
        <p:spPr>
          <a:xfrm>
            <a:off x="4325575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23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DB095-AA98-4BD2-A6B1-AE20ADCF6C79}"/>
              </a:ext>
            </a:extLst>
          </p:cNvPr>
          <p:cNvSpPr txBox="1"/>
          <p:nvPr/>
        </p:nvSpPr>
        <p:spPr>
          <a:xfrm>
            <a:off x="4934271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801FEB-76DB-4FAB-B67F-391176E8025E}"/>
              </a:ext>
            </a:extLst>
          </p:cNvPr>
          <p:cNvSpPr txBox="1"/>
          <p:nvPr/>
        </p:nvSpPr>
        <p:spPr>
          <a:xfrm>
            <a:off x="5538188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9C7B0B-756F-44AE-878A-7DB7F66ADD6D}"/>
              </a:ext>
            </a:extLst>
          </p:cNvPr>
          <p:cNvSpPr txBox="1"/>
          <p:nvPr/>
        </p:nvSpPr>
        <p:spPr>
          <a:xfrm>
            <a:off x="6146884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3F3B36-2B45-4738-86C0-E6B2F69FC277}"/>
              </a:ext>
            </a:extLst>
          </p:cNvPr>
          <p:cNvSpPr/>
          <p:nvPr/>
        </p:nvSpPr>
        <p:spPr>
          <a:xfrm>
            <a:off x="3972784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DE85C2-BA66-4D82-88AB-0F7272EA71C2}"/>
              </a:ext>
            </a:extLst>
          </p:cNvPr>
          <p:cNvSpPr/>
          <p:nvPr/>
        </p:nvSpPr>
        <p:spPr>
          <a:xfrm>
            <a:off x="4555107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E0AD53-E3F8-4DC2-8E27-83126C00AE82}"/>
              </a:ext>
            </a:extLst>
          </p:cNvPr>
          <p:cNvSpPr/>
          <p:nvPr/>
        </p:nvSpPr>
        <p:spPr>
          <a:xfrm>
            <a:off x="5137430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15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15" grpId="1" animBg="1"/>
      <p:bldP spid="17" grpId="1" animBg="1"/>
      <p:bldP spid="56" grpId="0"/>
      <p:bldP spid="57" grpId="0"/>
      <p:bldP spid="58" grpId="0"/>
      <p:bldP spid="2" grpId="0"/>
      <p:bldP spid="2" grpId="1"/>
      <p:bldP spid="33" grpId="0"/>
      <p:bldP spid="34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89BCC-71D3-4D0A-A840-A8B3156DED56}"/>
              </a:ext>
            </a:extLst>
          </p:cNvPr>
          <p:cNvSpPr txBox="1"/>
          <p:nvPr/>
        </p:nvSpPr>
        <p:spPr>
          <a:xfrm>
            <a:off x="3723509" y="4147848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false negative(s)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05144C-5439-4E61-BE33-FE2D1F3A212F}"/>
              </a:ext>
            </a:extLst>
          </p:cNvPr>
          <p:cNvSpPr txBox="1"/>
          <p:nvPr/>
        </p:nvSpPr>
        <p:spPr>
          <a:xfrm>
            <a:off x="3726900" y="4147848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false positive(s)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3686FB-314A-4964-A53B-3737D0E58C0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970579" y="358416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A177F-9DF4-457F-AC04-613D3C0DB9C2}"/>
              </a:ext>
            </a:extLst>
          </p:cNvPr>
          <p:cNvSpPr/>
          <p:nvPr/>
        </p:nvSpPr>
        <p:spPr>
          <a:xfrm>
            <a:off x="1447165" y="340398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2225815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2808138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Paper">
            <a:extLst>
              <a:ext uri="{FF2B5EF4-FFF2-40B4-BE49-F238E27FC236}">
                <a16:creationId xmlns:a16="http://schemas.microsoft.com/office/drawing/2014/main" id="{01967409-A750-492F-8E6E-C255C8B33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814" y="5843530"/>
            <a:ext cx="317557" cy="576756"/>
          </a:xfrm>
          <a:prstGeom prst="rect">
            <a:avLst/>
          </a:prstGeom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pic>
        <p:nvPicPr>
          <p:cNvPr id="45" name="Graphic 44" descr="Paper">
            <a:extLst>
              <a:ext uri="{FF2B5EF4-FFF2-40B4-BE49-F238E27FC236}">
                <a16:creationId xmlns:a16="http://schemas.microsoft.com/office/drawing/2014/main" id="{4B1B84DD-AD48-4A5E-B409-15DC0255F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2412" y="5844019"/>
            <a:ext cx="317557" cy="576756"/>
          </a:xfrm>
          <a:prstGeom prst="rect">
            <a:avLst/>
          </a:prstGeom>
        </p:spPr>
      </p:pic>
      <p:pic>
        <p:nvPicPr>
          <p:cNvPr id="59" name="Graphic 58" descr="Paper">
            <a:extLst>
              <a:ext uri="{FF2B5EF4-FFF2-40B4-BE49-F238E27FC236}">
                <a16:creationId xmlns:a16="http://schemas.microsoft.com/office/drawing/2014/main" id="{739477C2-DED0-413A-AC0A-544D1CE8D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5010" y="5844019"/>
            <a:ext cx="317557" cy="576756"/>
          </a:xfrm>
          <a:prstGeom prst="rect">
            <a:avLst/>
          </a:prstGeom>
        </p:spPr>
      </p:pic>
      <p:pic>
        <p:nvPicPr>
          <p:cNvPr id="62" name="Graphic 61" descr="Paper">
            <a:extLst>
              <a:ext uri="{FF2B5EF4-FFF2-40B4-BE49-F238E27FC236}">
                <a16:creationId xmlns:a16="http://schemas.microsoft.com/office/drawing/2014/main" id="{DB0A1708-25FB-4862-A13A-5A42C26A9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7608" y="5843530"/>
            <a:ext cx="317557" cy="576756"/>
          </a:xfrm>
          <a:prstGeom prst="rect">
            <a:avLst/>
          </a:prstGeom>
        </p:spPr>
      </p:pic>
      <p:pic>
        <p:nvPicPr>
          <p:cNvPr id="65" name="Graphic 64" descr="Paper">
            <a:extLst>
              <a:ext uri="{FF2B5EF4-FFF2-40B4-BE49-F238E27FC236}">
                <a16:creationId xmlns:a16="http://schemas.microsoft.com/office/drawing/2014/main" id="{B44913BD-EE4C-455D-827E-B82C0EA4A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0206" y="5844019"/>
            <a:ext cx="317557" cy="576756"/>
          </a:xfrm>
          <a:prstGeom prst="rect">
            <a:avLst/>
          </a:prstGeom>
        </p:spPr>
      </p:pic>
      <p:pic>
        <p:nvPicPr>
          <p:cNvPr id="68" name="Graphic 67" descr="Paper">
            <a:extLst>
              <a:ext uri="{FF2B5EF4-FFF2-40B4-BE49-F238E27FC236}">
                <a16:creationId xmlns:a16="http://schemas.microsoft.com/office/drawing/2014/main" id="{6F9E83A4-9DC0-47CB-83BA-686A66C4E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804" y="5844019"/>
            <a:ext cx="317557" cy="576756"/>
          </a:xfrm>
          <a:prstGeom prst="rect">
            <a:avLst/>
          </a:prstGeom>
        </p:spPr>
      </p:pic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1C40A0BC-AC5B-4DD1-9BBB-565E0337D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4632" y="5844019"/>
            <a:ext cx="317557" cy="576756"/>
          </a:xfrm>
          <a:prstGeom prst="rect">
            <a:avLst/>
          </a:prstGeom>
        </p:spPr>
      </p:pic>
      <p:pic>
        <p:nvPicPr>
          <p:cNvPr id="74" name="Graphic 73" descr="Paper">
            <a:extLst>
              <a:ext uri="{FF2B5EF4-FFF2-40B4-BE49-F238E27FC236}">
                <a16:creationId xmlns:a16="http://schemas.microsoft.com/office/drawing/2014/main" id="{010C0065-EEDF-49C9-B23E-3B55F3694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7230" y="5844508"/>
            <a:ext cx="317557" cy="576756"/>
          </a:xfrm>
          <a:prstGeom prst="rect">
            <a:avLst/>
          </a:prstGeom>
        </p:spPr>
      </p:pic>
      <p:pic>
        <p:nvPicPr>
          <p:cNvPr id="77" name="Graphic 76" descr="Paper">
            <a:extLst>
              <a:ext uri="{FF2B5EF4-FFF2-40B4-BE49-F238E27FC236}">
                <a16:creationId xmlns:a16="http://schemas.microsoft.com/office/drawing/2014/main" id="{41F692E6-56E6-467D-8283-00E5E462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9828" y="5844508"/>
            <a:ext cx="317557" cy="5767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4D1E997-EB49-4FFC-9D5D-19D09C9F9251}"/>
              </a:ext>
            </a:extLst>
          </p:cNvPr>
          <p:cNvSpPr txBox="1"/>
          <p:nvPr/>
        </p:nvSpPr>
        <p:spPr>
          <a:xfrm>
            <a:off x="1279191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536CEE-B22B-4D8D-94CE-6C26A1F6B910}"/>
              </a:ext>
            </a:extLst>
          </p:cNvPr>
          <p:cNvSpPr txBox="1"/>
          <p:nvPr/>
        </p:nvSpPr>
        <p:spPr>
          <a:xfrm>
            <a:off x="1883108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7AAF30-4211-4070-A0A0-848D9BE2EFDE}"/>
              </a:ext>
            </a:extLst>
          </p:cNvPr>
          <p:cNvSpPr txBox="1"/>
          <p:nvPr/>
        </p:nvSpPr>
        <p:spPr>
          <a:xfrm>
            <a:off x="2491804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08D0F7-2EE0-4D92-82A8-A5CD3C198570}"/>
              </a:ext>
            </a:extLst>
          </p:cNvPr>
          <p:cNvSpPr txBox="1"/>
          <p:nvPr/>
        </p:nvSpPr>
        <p:spPr>
          <a:xfrm>
            <a:off x="3112962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D2CBD0-3F21-4E52-A99F-5EF1AD61D9B3}"/>
              </a:ext>
            </a:extLst>
          </p:cNvPr>
          <p:cNvSpPr txBox="1"/>
          <p:nvPr/>
        </p:nvSpPr>
        <p:spPr>
          <a:xfrm>
            <a:off x="3716879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22</a:t>
            </a:r>
            <a:endParaRPr 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45028C-70B6-434C-B70F-E637C8A1499F}"/>
              </a:ext>
            </a:extLst>
          </p:cNvPr>
          <p:cNvSpPr txBox="1"/>
          <p:nvPr/>
        </p:nvSpPr>
        <p:spPr>
          <a:xfrm>
            <a:off x="4325575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23</a:t>
            </a:r>
            <a:endParaRPr lang="en-US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D273470-0353-46B3-8B5D-126299C13DAC}"/>
              </a:ext>
            </a:extLst>
          </p:cNvPr>
          <p:cNvSpPr txBox="1"/>
          <p:nvPr/>
        </p:nvSpPr>
        <p:spPr>
          <a:xfrm>
            <a:off x="4934271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058DA2C-2105-4098-9EB7-198D23B24DE6}"/>
              </a:ext>
            </a:extLst>
          </p:cNvPr>
          <p:cNvSpPr txBox="1"/>
          <p:nvPr/>
        </p:nvSpPr>
        <p:spPr>
          <a:xfrm>
            <a:off x="5538188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3BCA43-B490-4EAA-9C49-7F4F6AC69649}"/>
              </a:ext>
            </a:extLst>
          </p:cNvPr>
          <p:cNvSpPr txBox="1"/>
          <p:nvPr/>
        </p:nvSpPr>
        <p:spPr>
          <a:xfrm>
            <a:off x="6146884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25BE5B-A1AE-4A86-B833-9266D3A0144F}"/>
              </a:ext>
            </a:extLst>
          </p:cNvPr>
          <p:cNvSpPr txBox="1"/>
          <p:nvPr/>
        </p:nvSpPr>
        <p:spPr>
          <a:xfrm>
            <a:off x="1148646" y="1010499"/>
            <a:ext cx="6835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 obfuscation overview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16A675-45A5-49AF-AA30-C7F2348B8D9D}"/>
              </a:ext>
            </a:extLst>
          </p:cNvPr>
          <p:cNvSpPr/>
          <p:nvPr/>
        </p:nvSpPr>
        <p:spPr>
          <a:xfrm>
            <a:off x="3390461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DE56AE-2D18-41D3-99CA-41E424DC459E}"/>
              </a:ext>
            </a:extLst>
          </p:cNvPr>
          <p:cNvSpPr/>
          <p:nvPr/>
        </p:nvSpPr>
        <p:spPr>
          <a:xfrm>
            <a:off x="3972784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92D0E-7B11-4622-BF9E-F2B6CFF6B9BA}"/>
              </a:ext>
            </a:extLst>
          </p:cNvPr>
          <p:cNvSpPr/>
          <p:nvPr/>
        </p:nvSpPr>
        <p:spPr>
          <a:xfrm>
            <a:off x="4555107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0BB5926-BAB5-4DCD-982E-8CA2E5C0AC96}"/>
              </a:ext>
            </a:extLst>
          </p:cNvPr>
          <p:cNvSpPr/>
          <p:nvPr/>
        </p:nvSpPr>
        <p:spPr>
          <a:xfrm>
            <a:off x="5137430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32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3" grpId="0"/>
      <p:bldP spid="17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3686FB-314A-4964-A53B-3737D0E58C0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970579" y="358416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A177F-9DF4-457F-AC04-613D3C0DB9C2}"/>
              </a:ext>
            </a:extLst>
          </p:cNvPr>
          <p:cNvSpPr/>
          <p:nvPr/>
        </p:nvSpPr>
        <p:spPr>
          <a:xfrm>
            <a:off x="1447165" y="340398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2225815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2808138" y="3403984"/>
            <a:ext cx="582323" cy="3603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Paper">
            <a:extLst>
              <a:ext uri="{FF2B5EF4-FFF2-40B4-BE49-F238E27FC236}">
                <a16:creationId xmlns:a16="http://schemas.microsoft.com/office/drawing/2014/main" id="{01967409-A750-492F-8E6E-C255C8B33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814" y="5843530"/>
            <a:ext cx="317557" cy="576756"/>
          </a:xfrm>
          <a:prstGeom prst="rect">
            <a:avLst/>
          </a:prstGeom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pic>
        <p:nvPicPr>
          <p:cNvPr id="45" name="Graphic 44" descr="Paper">
            <a:extLst>
              <a:ext uri="{FF2B5EF4-FFF2-40B4-BE49-F238E27FC236}">
                <a16:creationId xmlns:a16="http://schemas.microsoft.com/office/drawing/2014/main" id="{4B1B84DD-AD48-4A5E-B409-15DC0255F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2412" y="5844019"/>
            <a:ext cx="317557" cy="576756"/>
          </a:xfrm>
          <a:prstGeom prst="rect">
            <a:avLst/>
          </a:prstGeom>
        </p:spPr>
      </p:pic>
      <p:pic>
        <p:nvPicPr>
          <p:cNvPr id="59" name="Graphic 58" descr="Paper">
            <a:extLst>
              <a:ext uri="{FF2B5EF4-FFF2-40B4-BE49-F238E27FC236}">
                <a16:creationId xmlns:a16="http://schemas.microsoft.com/office/drawing/2014/main" id="{739477C2-DED0-413A-AC0A-544D1CE8D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5010" y="5844019"/>
            <a:ext cx="317557" cy="576756"/>
          </a:xfrm>
          <a:prstGeom prst="rect">
            <a:avLst/>
          </a:prstGeom>
        </p:spPr>
      </p:pic>
      <p:pic>
        <p:nvPicPr>
          <p:cNvPr id="62" name="Graphic 61" descr="Paper">
            <a:extLst>
              <a:ext uri="{FF2B5EF4-FFF2-40B4-BE49-F238E27FC236}">
                <a16:creationId xmlns:a16="http://schemas.microsoft.com/office/drawing/2014/main" id="{DB0A1708-25FB-4862-A13A-5A42C26A9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7608" y="5843530"/>
            <a:ext cx="317557" cy="576756"/>
          </a:xfrm>
          <a:prstGeom prst="rect">
            <a:avLst/>
          </a:prstGeom>
        </p:spPr>
      </p:pic>
      <p:pic>
        <p:nvPicPr>
          <p:cNvPr id="65" name="Graphic 64" descr="Paper">
            <a:extLst>
              <a:ext uri="{FF2B5EF4-FFF2-40B4-BE49-F238E27FC236}">
                <a16:creationId xmlns:a16="http://schemas.microsoft.com/office/drawing/2014/main" id="{B44913BD-EE4C-455D-827E-B82C0EA4A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0206" y="5844019"/>
            <a:ext cx="317557" cy="576756"/>
          </a:xfrm>
          <a:prstGeom prst="rect">
            <a:avLst/>
          </a:prstGeom>
        </p:spPr>
      </p:pic>
      <p:pic>
        <p:nvPicPr>
          <p:cNvPr id="68" name="Graphic 67" descr="Paper">
            <a:extLst>
              <a:ext uri="{FF2B5EF4-FFF2-40B4-BE49-F238E27FC236}">
                <a16:creationId xmlns:a16="http://schemas.microsoft.com/office/drawing/2014/main" id="{6F9E83A4-9DC0-47CB-83BA-686A66C4E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804" y="5844019"/>
            <a:ext cx="317557" cy="576756"/>
          </a:xfrm>
          <a:prstGeom prst="rect">
            <a:avLst/>
          </a:prstGeom>
        </p:spPr>
      </p:pic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1C40A0BC-AC5B-4DD1-9BBB-565E0337D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4632" y="5844019"/>
            <a:ext cx="317557" cy="576756"/>
          </a:xfrm>
          <a:prstGeom prst="rect">
            <a:avLst/>
          </a:prstGeom>
        </p:spPr>
      </p:pic>
      <p:pic>
        <p:nvPicPr>
          <p:cNvPr id="74" name="Graphic 73" descr="Paper">
            <a:extLst>
              <a:ext uri="{FF2B5EF4-FFF2-40B4-BE49-F238E27FC236}">
                <a16:creationId xmlns:a16="http://schemas.microsoft.com/office/drawing/2014/main" id="{010C0065-EEDF-49C9-B23E-3B55F3694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7230" y="5844508"/>
            <a:ext cx="317557" cy="576756"/>
          </a:xfrm>
          <a:prstGeom prst="rect">
            <a:avLst/>
          </a:prstGeom>
        </p:spPr>
      </p:pic>
      <p:pic>
        <p:nvPicPr>
          <p:cNvPr id="77" name="Graphic 76" descr="Paper">
            <a:extLst>
              <a:ext uri="{FF2B5EF4-FFF2-40B4-BE49-F238E27FC236}">
                <a16:creationId xmlns:a16="http://schemas.microsoft.com/office/drawing/2014/main" id="{41F692E6-56E6-467D-8283-00E5E462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9828" y="5844508"/>
            <a:ext cx="317557" cy="57675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4D1E997-EB49-4FFC-9D5D-19D09C9F9251}"/>
              </a:ext>
            </a:extLst>
          </p:cNvPr>
          <p:cNvSpPr txBox="1"/>
          <p:nvPr/>
        </p:nvSpPr>
        <p:spPr>
          <a:xfrm>
            <a:off x="1279191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3536CEE-B22B-4D8D-94CE-6C26A1F6B910}"/>
              </a:ext>
            </a:extLst>
          </p:cNvPr>
          <p:cNvSpPr txBox="1"/>
          <p:nvPr/>
        </p:nvSpPr>
        <p:spPr>
          <a:xfrm>
            <a:off x="1883108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7AAF30-4211-4070-A0A0-848D9BE2EFDE}"/>
              </a:ext>
            </a:extLst>
          </p:cNvPr>
          <p:cNvSpPr txBox="1"/>
          <p:nvPr/>
        </p:nvSpPr>
        <p:spPr>
          <a:xfrm>
            <a:off x="2491804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08D0F7-2EE0-4D92-82A8-A5CD3C198570}"/>
              </a:ext>
            </a:extLst>
          </p:cNvPr>
          <p:cNvSpPr txBox="1"/>
          <p:nvPr/>
        </p:nvSpPr>
        <p:spPr>
          <a:xfrm>
            <a:off x="3112962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D2CBD0-3F21-4E52-A99F-5EF1AD61D9B3}"/>
              </a:ext>
            </a:extLst>
          </p:cNvPr>
          <p:cNvSpPr txBox="1"/>
          <p:nvPr/>
        </p:nvSpPr>
        <p:spPr>
          <a:xfrm>
            <a:off x="3716879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22</a:t>
            </a:r>
            <a:endParaRPr 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45028C-70B6-434C-B70F-E637C8A1499F}"/>
              </a:ext>
            </a:extLst>
          </p:cNvPr>
          <p:cNvSpPr txBox="1"/>
          <p:nvPr/>
        </p:nvSpPr>
        <p:spPr>
          <a:xfrm>
            <a:off x="4325575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23</a:t>
            </a:r>
            <a:endParaRPr lang="en-US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D273470-0353-46B3-8B5D-126299C13DAC}"/>
              </a:ext>
            </a:extLst>
          </p:cNvPr>
          <p:cNvSpPr txBox="1"/>
          <p:nvPr/>
        </p:nvSpPr>
        <p:spPr>
          <a:xfrm>
            <a:off x="4934271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058DA2C-2105-4098-9EB7-198D23B24DE6}"/>
              </a:ext>
            </a:extLst>
          </p:cNvPr>
          <p:cNvSpPr txBox="1"/>
          <p:nvPr/>
        </p:nvSpPr>
        <p:spPr>
          <a:xfrm>
            <a:off x="5538188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3BCA43-B490-4EAA-9C49-7F4F6AC69649}"/>
              </a:ext>
            </a:extLst>
          </p:cNvPr>
          <p:cNvSpPr txBox="1"/>
          <p:nvPr/>
        </p:nvSpPr>
        <p:spPr>
          <a:xfrm>
            <a:off x="6146884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25BE5B-A1AE-4A86-B833-9266D3A0144F}"/>
              </a:ext>
            </a:extLst>
          </p:cNvPr>
          <p:cNvSpPr txBox="1"/>
          <p:nvPr/>
        </p:nvSpPr>
        <p:spPr>
          <a:xfrm>
            <a:off x="1148646" y="1010499"/>
            <a:ext cx="6835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 obfuscation overview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16A675-45A5-49AF-AA30-C7F2348B8D9D}"/>
              </a:ext>
            </a:extLst>
          </p:cNvPr>
          <p:cNvSpPr/>
          <p:nvPr/>
        </p:nvSpPr>
        <p:spPr>
          <a:xfrm>
            <a:off x="3390461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DE56AE-2D18-41D3-99CA-41E424DC459E}"/>
              </a:ext>
            </a:extLst>
          </p:cNvPr>
          <p:cNvSpPr/>
          <p:nvPr/>
        </p:nvSpPr>
        <p:spPr>
          <a:xfrm>
            <a:off x="3972784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92D0E-7B11-4622-BF9E-F2B6CFF6B9BA}"/>
              </a:ext>
            </a:extLst>
          </p:cNvPr>
          <p:cNvSpPr/>
          <p:nvPr/>
        </p:nvSpPr>
        <p:spPr>
          <a:xfrm>
            <a:off x="4555107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8FA79E-74C0-43CB-8B8C-993BF83CCD27}"/>
              </a:ext>
            </a:extLst>
          </p:cNvPr>
          <p:cNvSpPr/>
          <p:nvPr/>
        </p:nvSpPr>
        <p:spPr>
          <a:xfrm>
            <a:off x="1094406" y="5642868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Lock">
            <a:extLst>
              <a:ext uri="{FF2B5EF4-FFF2-40B4-BE49-F238E27FC236}">
                <a16:creationId xmlns:a16="http://schemas.microsoft.com/office/drawing/2014/main" id="{955B2A7A-FE59-47A8-8B75-1E43113CDB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975" y="5642868"/>
            <a:ext cx="377190" cy="3771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8230D00-99CD-4463-8097-741B73F35C85}"/>
              </a:ext>
            </a:extLst>
          </p:cNvPr>
          <p:cNvSpPr/>
          <p:nvPr/>
        </p:nvSpPr>
        <p:spPr>
          <a:xfrm>
            <a:off x="1707004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Graphic 40" descr="Lock">
            <a:extLst>
              <a:ext uri="{FF2B5EF4-FFF2-40B4-BE49-F238E27FC236}">
                <a16:creationId xmlns:a16="http://schemas.microsoft.com/office/drawing/2014/main" id="{83205C53-2A7F-42C6-8FD2-F532B7AE49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82573" y="5643357"/>
            <a:ext cx="377190" cy="3771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374C02A-BFB0-4201-9E62-48E62E5A8F77}"/>
              </a:ext>
            </a:extLst>
          </p:cNvPr>
          <p:cNvSpPr/>
          <p:nvPr/>
        </p:nvSpPr>
        <p:spPr>
          <a:xfrm>
            <a:off x="2319602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ock">
            <a:extLst>
              <a:ext uri="{FF2B5EF4-FFF2-40B4-BE49-F238E27FC236}">
                <a16:creationId xmlns:a16="http://schemas.microsoft.com/office/drawing/2014/main" id="{9B5FF639-9172-416B-810B-49A57DA562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95171" y="5643357"/>
            <a:ext cx="377190" cy="3771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EBB3EC0-12E0-49C1-8FC9-BE57CB7F9635}"/>
              </a:ext>
            </a:extLst>
          </p:cNvPr>
          <p:cNvSpPr/>
          <p:nvPr/>
        </p:nvSpPr>
        <p:spPr>
          <a:xfrm>
            <a:off x="2932200" y="5642868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Graphic 47" descr="Lock">
            <a:extLst>
              <a:ext uri="{FF2B5EF4-FFF2-40B4-BE49-F238E27FC236}">
                <a16:creationId xmlns:a16="http://schemas.microsoft.com/office/drawing/2014/main" id="{DA798CE1-41B6-4F08-A4DB-F0C5181FD5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7769" y="5642868"/>
            <a:ext cx="377190" cy="3771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C00F814-1840-4676-96EF-A0A4A11C7135}"/>
              </a:ext>
            </a:extLst>
          </p:cNvPr>
          <p:cNvSpPr/>
          <p:nvPr/>
        </p:nvSpPr>
        <p:spPr>
          <a:xfrm>
            <a:off x="3544798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Graphic 50" descr="Lock">
            <a:extLst>
              <a:ext uri="{FF2B5EF4-FFF2-40B4-BE49-F238E27FC236}">
                <a16:creationId xmlns:a16="http://schemas.microsoft.com/office/drawing/2014/main" id="{DF1FF32F-F3EB-4032-A0B6-E43CDE81AC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20367" y="5643357"/>
            <a:ext cx="377190" cy="3771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1904850-FB19-49CE-B07C-7C8EE3FD16C8}"/>
              </a:ext>
            </a:extLst>
          </p:cNvPr>
          <p:cNvSpPr/>
          <p:nvPr/>
        </p:nvSpPr>
        <p:spPr>
          <a:xfrm>
            <a:off x="4157396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7A24A069-F2EF-4284-8E35-66474EAA56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32965" y="5643357"/>
            <a:ext cx="377190" cy="3771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70D83D8-3CF2-4992-A9A4-9E0B860B8458}"/>
              </a:ext>
            </a:extLst>
          </p:cNvPr>
          <p:cNvSpPr/>
          <p:nvPr/>
        </p:nvSpPr>
        <p:spPr>
          <a:xfrm>
            <a:off x="4759224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Graphic 56" descr="Lock">
            <a:extLst>
              <a:ext uri="{FF2B5EF4-FFF2-40B4-BE49-F238E27FC236}">
                <a16:creationId xmlns:a16="http://schemas.microsoft.com/office/drawing/2014/main" id="{2A15BA37-DEC5-4AF9-BF93-8B2CF930B4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4793" y="5643357"/>
            <a:ext cx="377190" cy="3771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1835E71-7CD0-4A57-8D1D-D61025B17B57}"/>
              </a:ext>
            </a:extLst>
          </p:cNvPr>
          <p:cNvSpPr/>
          <p:nvPr/>
        </p:nvSpPr>
        <p:spPr>
          <a:xfrm>
            <a:off x="5371822" y="5643846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Graphic 59" descr="Lock">
            <a:extLst>
              <a:ext uri="{FF2B5EF4-FFF2-40B4-BE49-F238E27FC236}">
                <a16:creationId xmlns:a16="http://schemas.microsoft.com/office/drawing/2014/main" id="{EF3EA98D-A379-4EF4-B082-28DF43B267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7391" y="5643846"/>
            <a:ext cx="377190" cy="3771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B30D449-B2B6-4059-8673-49269EBEDCA3}"/>
              </a:ext>
            </a:extLst>
          </p:cNvPr>
          <p:cNvSpPr/>
          <p:nvPr/>
        </p:nvSpPr>
        <p:spPr>
          <a:xfrm>
            <a:off x="5984420" y="5643846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Graphic 62" descr="Lock">
            <a:extLst>
              <a:ext uri="{FF2B5EF4-FFF2-40B4-BE49-F238E27FC236}">
                <a16:creationId xmlns:a16="http://schemas.microsoft.com/office/drawing/2014/main" id="{B90A2A70-0C6E-46C4-A3F1-F59D73324A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9989" y="5643846"/>
            <a:ext cx="377190" cy="3771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64A4AAD-10FD-47E8-BFC5-CF13BC8C263D}"/>
              </a:ext>
            </a:extLst>
          </p:cNvPr>
          <p:cNvSpPr/>
          <p:nvPr/>
        </p:nvSpPr>
        <p:spPr>
          <a:xfrm>
            <a:off x="1279191" y="3085921"/>
            <a:ext cx="750708" cy="757417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raphic 68" descr="Lock">
            <a:extLst>
              <a:ext uri="{FF2B5EF4-FFF2-40B4-BE49-F238E27FC236}">
                <a16:creationId xmlns:a16="http://schemas.microsoft.com/office/drawing/2014/main" id="{F45E531C-3F94-419F-9C15-D2672AB7C0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36173" y="3053286"/>
            <a:ext cx="377190" cy="3771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CAD5017-8330-4D7D-970B-6C570E338A2C}"/>
              </a:ext>
            </a:extLst>
          </p:cNvPr>
          <p:cNvSpPr/>
          <p:nvPr/>
        </p:nvSpPr>
        <p:spPr>
          <a:xfrm>
            <a:off x="2093119" y="3085921"/>
            <a:ext cx="3107531" cy="757417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Lock">
            <a:extLst>
              <a:ext uri="{FF2B5EF4-FFF2-40B4-BE49-F238E27FC236}">
                <a16:creationId xmlns:a16="http://schemas.microsoft.com/office/drawing/2014/main" id="{27B60A00-872A-47EC-8275-74955A5CAE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7220" y="3053286"/>
            <a:ext cx="377190" cy="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37848 4.81481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0.37848 -2.59259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7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8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8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8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8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847 0 " pathEditMode="relative" ptsTypes="AA">
                                      <p:cBhvr>
                                        <p:cTn id="9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9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9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9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9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0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0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0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0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0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1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2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2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3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3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4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4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4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4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4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5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5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5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5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6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2639 0 " pathEditMode="relative" ptsTypes="AA">
                                      <p:cBhvr>
                                        <p:cTn id="16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37847 4.81481E-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37848 -2.59259E-6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0" grpId="0" animBg="1"/>
      <p:bldP spid="94" grpId="0" animBg="1"/>
      <p:bldP spid="95" grpId="0" animBg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7" grpId="0" animBg="1"/>
      <p:bldP spid="47" grpId="1" animBg="1"/>
      <p:bldP spid="50" grpId="0" animBg="1"/>
      <p:bldP spid="50" grpId="1" animBg="1"/>
      <p:bldP spid="52" grpId="0" animBg="1"/>
      <p:bldP spid="52" grpId="1" animBg="1"/>
      <p:bldP spid="56" grpId="0" animBg="1"/>
      <p:bldP spid="56" grpId="1" animBg="1"/>
      <p:bldP spid="58" grpId="0" animBg="1"/>
      <p:bldP spid="58" grpId="1" animBg="1"/>
      <p:bldP spid="61" grpId="0" animBg="1"/>
      <p:bldP spid="61" grpId="1" animBg="1"/>
      <p:bldP spid="67" grpId="0" animBg="1"/>
      <p:bldP spid="67" grpId="1" animBg="1"/>
      <p:bldP spid="64" grpId="0" animBg="1"/>
      <p:bldP spid="6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1AA026A2-69D6-4847-A4E6-614942A831F5}"/>
              </a:ext>
            </a:extLst>
          </p:cNvPr>
          <p:cNvSpPr/>
          <p:nvPr/>
        </p:nvSpPr>
        <p:spPr>
          <a:xfrm>
            <a:off x="7444353" y="5643846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885E318-B28C-4016-83C0-42DC7C66303C}"/>
              </a:ext>
            </a:extLst>
          </p:cNvPr>
          <p:cNvSpPr/>
          <p:nvPr/>
        </p:nvSpPr>
        <p:spPr>
          <a:xfrm>
            <a:off x="6831755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D0ABEB7-0B82-4E6F-8241-D073554C6455}"/>
              </a:ext>
            </a:extLst>
          </p:cNvPr>
          <p:cNvSpPr/>
          <p:nvPr/>
        </p:nvSpPr>
        <p:spPr>
          <a:xfrm>
            <a:off x="5004731" y="5642868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FFAFB3B-11E8-4035-9D12-FDF9C7C0DDE2}"/>
              </a:ext>
            </a:extLst>
          </p:cNvPr>
          <p:cNvSpPr/>
          <p:nvPr/>
        </p:nvSpPr>
        <p:spPr>
          <a:xfrm>
            <a:off x="4392133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13B0DD1-7BA3-4C72-B42B-36B0F90AE256}"/>
              </a:ext>
            </a:extLst>
          </p:cNvPr>
          <p:cNvSpPr/>
          <p:nvPr/>
        </p:nvSpPr>
        <p:spPr>
          <a:xfrm>
            <a:off x="3166937" y="5642868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3686FB-314A-4964-A53B-3737D0E58C0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439381" y="358416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A177F-9DF4-457F-AC04-613D3C0DB9C2}"/>
              </a:ext>
            </a:extLst>
          </p:cNvPr>
          <p:cNvSpPr/>
          <p:nvPr/>
        </p:nvSpPr>
        <p:spPr>
          <a:xfrm>
            <a:off x="4915967" y="340398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5694617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6276940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B25BE5B-A1AE-4A86-B833-9266D3A0144F}"/>
              </a:ext>
            </a:extLst>
          </p:cNvPr>
          <p:cNvSpPr txBox="1"/>
          <p:nvPr/>
        </p:nvSpPr>
        <p:spPr>
          <a:xfrm>
            <a:off x="1148646" y="1010499"/>
            <a:ext cx="6835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 obfuscation overview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A16A675-45A5-49AF-AA30-C7F2348B8D9D}"/>
              </a:ext>
            </a:extLst>
          </p:cNvPr>
          <p:cNvSpPr/>
          <p:nvPr/>
        </p:nvSpPr>
        <p:spPr>
          <a:xfrm>
            <a:off x="6859263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DE56AE-2D18-41D3-99CA-41E424DC459E}"/>
              </a:ext>
            </a:extLst>
          </p:cNvPr>
          <p:cNvSpPr/>
          <p:nvPr/>
        </p:nvSpPr>
        <p:spPr>
          <a:xfrm>
            <a:off x="7441586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BF92D0E-7B11-4622-BF9E-F2B6CFF6B9BA}"/>
              </a:ext>
            </a:extLst>
          </p:cNvPr>
          <p:cNvSpPr/>
          <p:nvPr/>
        </p:nvSpPr>
        <p:spPr>
          <a:xfrm>
            <a:off x="8023909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CAD5017-8330-4D7D-970B-6C570E338A2C}"/>
              </a:ext>
            </a:extLst>
          </p:cNvPr>
          <p:cNvSpPr/>
          <p:nvPr/>
        </p:nvSpPr>
        <p:spPr>
          <a:xfrm>
            <a:off x="5557697" y="3085921"/>
            <a:ext cx="3111755" cy="757417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Lock">
            <a:extLst>
              <a:ext uri="{FF2B5EF4-FFF2-40B4-BE49-F238E27FC236}">
                <a16:creationId xmlns:a16="http://schemas.microsoft.com/office/drawing/2014/main" id="{27B60A00-872A-47EC-8275-74955A5CA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06022" y="3056358"/>
            <a:ext cx="377190" cy="3771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AE06456-9E4D-401E-AEDB-59B2EBB8A20A}"/>
              </a:ext>
            </a:extLst>
          </p:cNvPr>
          <p:cNvSpPr/>
          <p:nvPr/>
        </p:nvSpPr>
        <p:spPr>
          <a:xfrm>
            <a:off x="2237200" y="3392952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D16880-5068-4F6F-8089-6CE10F2E299D}"/>
              </a:ext>
            </a:extLst>
          </p:cNvPr>
          <p:cNvSpPr/>
          <p:nvPr/>
        </p:nvSpPr>
        <p:spPr>
          <a:xfrm>
            <a:off x="1860010" y="3074889"/>
            <a:ext cx="1033753" cy="795438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585"/>
              </a:solidFill>
            </a:endParaRPr>
          </a:p>
        </p:txBody>
      </p:sp>
      <p:pic>
        <p:nvPicPr>
          <p:cNvPr id="70" name="Graphic 69" descr="Lock">
            <a:extLst>
              <a:ext uri="{FF2B5EF4-FFF2-40B4-BE49-F238E27FC236}">
                <a16:creationId xmlns:a16="http://schemas.microsoft.com/office/drawing/2014/main" id="{708E05AF-D0CB-47C4-8EDD-CCFE612428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2473" y="3097671"/>
            <a:ext cx="377190" cy="37719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751932-A480-4821-94DA-1661A158B0BD}"/>
              </a:ext>
            </a:extLst>
          </p:cNvPr>
          <p:cNvCxnSpPr>
            <a:cxnSpLocks/>
          </p:cNvCxnSpPr>
          <p:nvPr/>
        </p:nvCxnSpPr>
        <p:spPr>
          <a:xfrm>
            <a:off x="3162300" y="3573132"/>
            <a:ext cx="117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98B66F5-8987-4BF3-A26F-244C34E4DBFA}"/>
              </a:ext>
            </a:extLst>
          </p:cNvPr>
          <p:cNvSpPr txBox="1"/>
          <p:nvPr/>
        </p:nvSpPr>
        <p:spPr>
          <a:xfrm>
            <a:off x="970382" y="30236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pic>
        <p:nvPicPr>
          <p:cNvPr id="135" name="Graphic 134" descr="Paper">
            <a:extLst>
              <a:ext uri="{FF2B5EF4-FFF2-40B4-BE49-F238E27FC236}">
                <a16:creationId xmlns:a16="http://schemas.microsoft.com/office/drawing/2014/main" id="{A58B4AEE-5741-4F29-867D-ADBEDCDD3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2345" y="5843530"/>
            <a:ext cx="317557" cy="576756"/>
          </a:xfrm>
          <a:prstGeom prst="rect">
            <a:avLst/>
          </a:prstGeom>
        </p:spPr>
      </p:pic>
      <p:pic>
        <p:nvPicPr>
          <p:cNvPr id="136" name="Graphic 135" descr="Paper">
            <a:extLst>
              <a:ext uri="{FF2B5EF4-FFF2-40B4-BE49-F238E27FC236}">
                <a16:creationId xmlns:a16="http://schemas.microsoft.com/office/drawing/2014/main" id="{A64A711E-076A-477A-AA81-AC7DD35599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14943" y="5844019"/>
            <a:ext cx="317557" cy="576756"/>
          </a:xfrm>
          <a:prstGeom prst="rect">
            <a:avLst/>
          </a:prstGeom>
        </p:spPr>
      </p:pic>
      <p:pic>
        <p:nvPicPr>
          <p:cNvPr id="137" name="Graphic 136" descr="Paper">
            <a:extLst>
              <a:ext uri="{FF2B5EF4-FFF2-40B4-BE49-F238E27FC236}">
                <a16:creationId xmlns:a16="http://schemas.microsoft.com/office/drawing/2014/main" id="{FCC69F31-2678-4559-A49A-A3FEDF1131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27541" y="5844019"/>
            <a:ext cx="317557" cy="576756"/>
          </a:xfrm>
          <a:prstGeom prst="rect">
            <a:avLst/>
          </a:prstGeom>
        </p:spPr>
      </p:pic>
      <p:pic>
        <p:nvPicPr>
          <p:cNvPr id="138" name="Graphic 137" descr="Paper">
            <a:extLst>
              <a:ext uri="{FF2B5EF4-FFF2-40B4-BE49-F238E27FC236}">
                <a16:creationId xmlns:a16="http://schemas.microsoft.com/office/drawing/2014/main" id="{98E4C16B-7D98-4014-B289-68F25925DF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0139" y="5843530"/>
            <a:ext cx="317557" cy="576756"/>
          </a:xfrm>
          <a:prstGeom prst="rect">
            <a:avLst/>
          </a:prstGeom>
        </p:spPr>
      </p:pic>
      <p:pic>
        <p:nvPicPr>
          <p:cNvPr id="139" name="Graphic 138" descr="Paper">
            <a:extLst>
              <a:ext uri="{FF2B5EF4-FFF2-40B4-BE49-F238E27FC236}">
                <a16:creationId xmlns:a16="http://schemas.microsoft.com/office/drawing/2014/main" id="{8DD415D9-98F1-431E-A74B-9BD57BFE79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2737" y="5844019"/>
            <a:ext cx="317557" cy="576756"/>
          </a:xfrm>
          <a:prstGeom prst="rect">
            <a:avLst/>
          </a:prstGeom>
        </p:spPr>
      </p:pic>
      <p:pic>
        <p:nvPicPr>
          <p:cNvPr id="140" name="Graphic 139" descr="Paper">
            <a:extLst>
              <a:ext uri="{FF2B5EF4-FFF2-40B4-BE49-F238E27FC236}">
                <a16:creationId xmlns:a16="http://schemas.microsoft.com/office/drawing/2014/main" id="{BDAD14D7-18A0-4E36-AB4A-CBFC8CB518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5335" y="5844019"/>
            <a:ext cx="317557" cy="576756"/>
          </a:xfrm>
          <a:prstGeom prst="rect">
            <a:avLst/>
          </a:prstGeom>
        </p:spPr>
      </p:pic>
      <p:pic>
        <p:nvPicPr>
          <p:cNvPr id="141" name="Graphic 140" descr="Paper">
            <a:extLst>
              <a:ext uri="{FF2B5EF4-FFF2-40B4-BE49-F238E27FC236}">
                <a16:creationId xmlns:a16="http://schemas.microsoft.com/office/drawing/2014/main" id="{825882C3-22A5-486C-8582-4499EA700F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67163" y="5844019"/>
            <a:ext cx="317557" cy="576756"/>
          </a:xfrm>
          <a:prstGeom prst="rect">
            <a:avLst/>
          </a:prstGeom>
        </p:spPr>
      </p:pic>
      <p:pic>
        <p:nvPicPr>
          <p:cNvPr id="142" name="Graphic 141" descr="Paper">
            <a:extLst>
              <a:ext uri="{FF2B5EF4-FFF2-40B4-BE49-F238E27FC236}">
                <a16:creationId xmlns:a16="http://schemas.microsoft.com/office/drawing/2014/main" id="{D6E15651-47F3-4206-BCF4-200342D9A1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79761" y="5844508"/>
            <a:ext cx="317557" cy="576756"/>
          </a:xfrm>
          <a:prstGeom prst="rect">
            <a:avLst/>
          </a:prstGeom>
        </p:spPr>
      </p:pic>
      <p:pic>
        <p:nvPicPr>
          <p:cNvPr id="143" name="Graphic 142" descr="Paper">
            <a:extLst>
              <a:ext uri="{FF2B5EF4-FFF2-40B4-BE49-F238E27FC236}">
                <a16:creationId xmlns:a16="http://schemas.microsoft.com/office/drawing/2014/main" id="{7A791564-9F69-4B77-817C-5E319E42BE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2359" y="5844508"/>
            <a:ext cx="317557" cy="576756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B21E49A-4343-4254-B287-EE1C5FF1D22D}"/>
              </a:ext>
            </a:extLst>
          </p:cNvPr>
          <p:cNvSpPr txBox="1"/>
          <p:nvPr/>
        </p:nvSpPr>
        <p:spPr>
          <a:xfrm>
            <a:off x="3351722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D6A335E-4B0E-4888-9C8B-427E5709C466}"/>
              </a:ext>
            </a:extLst>
          </p:cNvPr>
          <p:cNvSpPr txBox="1"/>
          <p:nvPr/>
        </p:nvSpPr>
        <p:spPr>
          <a:xfrm>
            <a:off x="3955639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421E5C1-ED0F-4B86-9201-DCAA0D9BF15D}"/>
              </a:ext>
            </a:extLst>
          </p:cNvPr>
          <p:cNvSpPr txBox="1"/>
          <p:nvPr/>
        </p:nvSpPr>
        <p:spPr>
          <a:xfrm>
            <a:off x="4564335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DE065A0-AE4D-4D8A-87D0-EAA259F5B54D}"/>
              </a:ext>
            </a:extLst>
          </p:cNvPr>
          <p:cNvSpPr txBox="1"/>
          <p:nvPr/>
        </p:nvSpPr>
        <p:spPr>
          <a:xfrm>
            <a:off x="5185493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B1C12FD-C80A-412D-BBFF-E45A96780B6B}"/>
              </a:ext>
            </a:extLst>
          </p:cNvPr>
          <p:cNvSpPr txBox="1"/>
          <p:nvPr/>
        </p:nvSpPr>
        <p:spPr>
          <a:xfrm>
            <a:off x="5789410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22</a:t>
            </a:r>
            <a:endParaRPr lang="en-US" sz="2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B6C9C45-F9B6-4D14-95F4-567CAB59AD9A}"/>
              </a:ext>
            </a:extLst>
          </p:cNvPr>
          <p:cNvSpPr txBox="1"/>
          <p:nvPr/>
        </p:nvSpPr>
        <p:spPr>
          <a:xfrm>
            <a:off x="6398106" y="523730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23</a:t>
            </a:r>
            <a:endParaRPr 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7E57431-889B-4864-AAA3-C0A3646102E5}"/>
              </a:ext>
            </a:extLst>
          </p:cNvPr>
          <p:cNvSpPr txBox="1"/>
          <p:nvPr/>
        </p:nvSpPr>
        <p:spPr>
          <a:xfrm>
            <a:off x="7006802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A88A8AE-A8BB-43C9-AB9C-BC47DAC1D3C8}"/>
              </a:ext>
            </a:extLst>
          </p:cNvPr>
          <p:cNvSpPr txBox="1"/>
          <p:nvPr/>
        </p:nvSpPr>
        <p:spPr>
          <a:xfrm>
            <a:off x="7610719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ABD115E-0ED3-4A5A-B18C-94217C66A21F}"/>
              </a:ext>
            </a:extLst>
          </p:cNvPr>
          <p:cNvSpPr txBox="1"/>
          <p:nvPr/>
        </p:nvSpPr>
        <p:spPr>
          <a:xfrm>
            <a:off x="8219415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  <p:pic>
        <p:nvPicPr>
          <p:cNvPr id="154" name="Graphic 153" descr="Lock">
            <a:extLst>
              <a:ext uri="{FF2B5EF4-FFF2-40B4-BE49-F238E27FC236}">
                <a16:creationId xmlns:a16="http://schemas.microsoft.com/office/drawing/2014/main" id="{1DDDCCB3-ACB9-4220-B3C9-DE3793DF20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42506" y="5642868"/>
            <a:ext cx="377190" cy="377190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CBD3A21D-5EEC-4ECF-9994-BB8268D1020A}"/>
              </a:ext>
            </a:extLst>
          </p:cNvPr>
          <p:cNvSpPr/>
          <p:nvPr/>
        </p:nvSpPr>
        <p:spPr>
          <a:xfrm>
            <a:off x="3779535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6" name="Graphic 155" descr="Lock">
            <a:extLst>
              <a:ext uri="{FF2B5EF4-FFF2-40B4-BE49-F238E27FC236}">
                <a16:creationId xmlns:a16="http://schemas.microsoft.com/office/drawing/2014/main" id="{30A04817-DF66-4755-A671-2693503843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55104" y="5643357"/>
            <a:ext cx="377190" cy="377190"/>
          </a:xfrm>
          <a:prstGeom prst="rect">
            <a:avLst/>
          </a:prstGeom>
        </p:spPr>
      </p:pic>
      <p:pic>
        <p:nvPicPr>
          <p:cNvPr id="158" name="Graphic 157" descr="Lock">
            <a:extLst>
              <a:ext uri="{FF2B5EF4-FFF2-40B4-BE49-F238E27FC236}">
                <a16:creationId xmlns:a16="http://schemas.microsoft.com/office/drawing/2014/main" id="{A3FF3D9D-E54C-4DC6-A6CA-9D154AD90E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67702" y="5643357"/>
            <a:ext cx="377190" cy="377190"/>
          </a:xfrm>
          <a:prstGeom prst="rect">
            <a:avLst/>
          </a:prstGeom>
        </p:spPr>
      </p:pic>
      <p:pic>
        <p:nvPicPr>
          <p:cNvPr id="160" name="Graphic 159" descr="Lock">
            <a:extLst>
              <a:ext uri="{FF2B5EF4-FFF2-40B4-BE49-F238E27FC236}">
                <a16:creationId xmlns:a16="http://schemas.microsoft.com/office/drawing/2014/main" id="{EFBB362E-0184-4191-BF18-BC408EDA17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80300" y="5642868"/>
            <a:ext cx="377190" cy="377190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78C933CE-C5EA-48BE-8ABF-61E821A1C911}"/>
              </a:ext>
            </a:extLst>
          </p:cNvPr>
          <p:cNvSpPr/>
          <p:nvPr/>
        </p:nvSpPr>
        <p:spPr>
          <a:xfrm>
            <a:off x="5617329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2" name="Graphic 161" descr="Lock">
            <a:extLst>
              <a:ext uri="{FF2B5EF4-FFF2-40B4-BE49-F238E27FC236}">
                <a16:creationId xmlns:a16="http://schemas.microsoft.com/office/drawing/2014/main" id="{B960BF6B-DFC9-4967-B2D0-EFDF7AC636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92898" y="5643357"/>
            <a:ext cx="377190" cy="377190"/>
          </a:xfrm>
          <a:prstGeom prst="rect">
            <a:avLst/>
          </a:prstGeom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1D75B322-A1D6-49CB-8843-10BF4FBFD841}"/>
              </a:ext>
            </a:extLst>
          </p:cNvPr>
          <p:cNvSpPr/>
          <p:nvPr/>
        </p:nvSpPr>
        <p:spPr>
          <a:xfrm>
            <a:off x="6229927" y="5643357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4" name="Graphic 163" descr="Lock">
            <a:extLst>
              <a:ext uri="{FF2B5EF4-FFF2-40B4-BE49-F238E27FC236}">
                <a16:creationId xmlns:a16="http://schemas.microsoft.com/office/drawing/2014/main" id="{CBD2C591-4A7C-4C48-BCA3-34289DD660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5496" y="5643357"/>
            <a:ext cx="377190" cy="377190"/>
          </a:xfrm>
          <a:prstGeom prst="rect">
            <a:avLst/>
          </a:prstGeom>
        </p:spPr>
      </p:pic>
      <p:pic>
        <p:nvPicPr>
          <p:cNvPr id="166" name="Graphic 165" descr="Lock">
            <a:extLst>
              <a:ext uri="{FF2B5EF4-FFF2-40B4-BE49-F238E27FC236}">
                <a16:creationId xmlns:a16="http://schemas.microsoft.com/office/drawing/2014/main" id="{E835BEE3-2710-4B31-AF44-3805ECED0C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07324" y="5643357"/>
            <a:ext cx="377190" cy="377190"/>
          </a:xfrm>
          <a:prstGeom prst="rect">
            <a:avLst/>
          </a:prstGeom>
        </p:spPr>
      </p:pic>
      <p:pic>
        <p:nvPicPr>
          <p:cNvPr id="168" name="Graphic 167" descr="Lock">
            <a:extLst>
              <a:ext uri="{FF2B5EF4-FFF2-40B4-BE49-F238E27FC236}">
                <a16:creationId xmlns:a16="http://schemas.microsoft.com/office/drawing/2014/main" id="{E0485F52-7FAE-4358-8BB6-77B84521B6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19922" y="5643846"/>
            <a:ext cx="377190" cy="377190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E4CFC424-5258-43C6-BFC3-301CF96E703A}"/>
              </a:ext>
            </a:extLst>
          </p:cNvPr>
          <p:cNvSpPr/>
          <p:nvPr/>
        </p:nvSpPr>
        <p:spPr>
          <a:xfrm>
            <a:off x="8056951" y="5643846"/>
            <a:ext cx="552966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0" name="Graphic 169" descr="Lock">
            <a:extLst>
              <a:ext uri="{FF2B5EF4-FFF2-40B4-BE49-F238E27FC236}">
                <a16:creationId xmlns:a16="http://schemas.microsoft.com/office/drawing/2014/main" id="{0787DE11-4278-461F-BBF2-3AA3872890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32520" y="5643846"/>
            <a:ext cx="377190" cy="377190"/>
          </a:xfrm>
          <a:prstGeom prst="rect">
            <a:avLst/>
          </a:prstGeom>
        </p:spPr>
      </p:pic>
      <p:pic>
        <p:nvPicPr>
          <p:cNvPr id="65" name="Graphic 64" descr="Paper">
            <a:extLst>
              <a:ext uri="{FF2B5EF4-FFF2-40B4-BE49-F238E27FC236}">
                <a16:creationId xmlns:a16="http://schemas.microsoft.com/office/drawing/2014/main" id="{FFC67046-3D92-4563-A3EF-B9A9F686AC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613" y="5243247"/>
            <a:ext cx="576756" cy="5767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DD9BD8-A27B-46AC-A7F5-7D28946E502E}"/>
              </a:ext>
            </a:extLst>
          </p:cNvPr>
          <p:cNvSpPr txBox="1"/>
          <p:nvPr/>
        </p:nvSpPr>
        <p:spPr>
          <a:xfrm>
            <a:off x="797449" y="4795081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6765045F-96EB-4E17-A723-FB8F2C0651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78958" y="5243247"/>
            <a:ext cx="576756" cy="57675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AED51E4-BB79-49C6-89D4-B1244EA48C39}"/>
              </a:ext>
            </a:extLst>
          </p:cNvPr>
          <p:cNvSpPr txBox="1"/>
          <p:nvPr/>
        </p:nvSpPr>
        <p:spPr>
          <a:xfrm>
            <a:off x="1839794" y="4795081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5D69BF-95CC-4B99-8456-ED36B07D383F}"/>
              </a:ext>
            </a:extLst>
          </p:cNvPr>
          <p:cNvSpPr/>
          <p:nvPr/>
        </p:nvSpPr>
        <p:spPr>
          <a:xfrm>
            <a:off x="4751357" y="3085921"/>
            <a:ext cx="750708" cy="757417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75" descr="Lock">
            <a:extLst>
              <a:ext uri="{FF2B5EF4-FFF2-40B4-BE49-F238E27FC236}">
                <a16:creationId xmlns:a16="http://schemas.microsoft.com/office/drawing/2014/main" id="{4727B5AF-97CF-417A-B188-7ED7A5511E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08339" y="3053286"/>
            <a:ext cx="377190" cy="377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BA3938-E875-471B-800C-E1BEC2D7F2F4}"/>
              </a:ext>
            </a:extLst>
          </p:cNvPr>
          <p:cNvSpPr txBox="1"/>
          <p:nvPr/>
        </p:nvSpPr>
        <p:spPr>
          <a:xfrm>
            <a:off x="3755104" y="4317638"/>
            <a:ext cx="462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out of 3 erasure code: any 2 shards are sufficient to recover the original document</a:t>
            </a:r>
          </a:p>
        </p:txBody>
      </p:sp>
    </p:spTree>
    <p:extLst>
      <p:ext uri="{BB962C8B-B14F-4D97-AF65-F5344CB8AC3E}">
        <p14:creationId xmlns:p14="http://schemas.microsoft.com/office/powerpoint/2010/main" val="39556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236 -0.19259 " pathEditMode="relative" ptsTypes="AA">
                                      <p:cBhvr>
                                        <p:cTn id="35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236 -0.19259 " pathEditMode="relative" ptsTypes="AA">
                                      <p:cBhvr>
                                        <p:cTn id="37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236 -0.19259 " pathEditMode="relative" ptsTypes="AA">
                                      <p:cBhvr>
                                        <p:cTn id="39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236 -0.19259 " pathEditMode="relative" ptsTypes="AA">
                                      <p:cBhvr>
                                        <p:cTn id="41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17 0 " pathEditMode="relative" ptsTypes="AA">
                                      <p:cBhvr>
                                        <p:cTn id="43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17 0 " pathEditMode="relative" ptsTypes="AA">
                                      <p:cBhvr>
                                        <p:cTn id="4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17 0 " pathEditMode="relative" ptsTypes="AA">
                                      <p:cBhvr>
                                        <p:cTn id="47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917 0 " pathEditMode="relative" ptsTypes="AA">
                                      <p:cBhvr>
                                        <p:cTn id="49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389 -0.12778 " pathEditMode="relative" ptsTypes="AA">
                                      <p:cBhvr>
                                        <p:cTn id="51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389 -0.12778 " pathEditMode="relative" ptsTypes="AA">
                                      <p:cBhvr>
                                        <p:cTn id="53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389 -0.12778 " pathEditMode="relative" ptsTypes="AA">
                                      <p:cBhvr>
                                        <p:cTn id="55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389 -0.12778 " pathEditMode="relative" ptsTypes="AA">
                                      <p:cBhvr>
                                        <p:cTn id="57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06 -0.20463 " pathEditMode="relative" ptsTypes="AA">
                                      <p:cBhvr>
                                        <p:cTn id="5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06 -0.20463 " pathEditMode="relative" ptsTypes="AA">
                                      <p:cBhvr>
                                        <p:cTn id="61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06 -0.20463 " pathEditMode="relative" ptsTypes="AA">
                                      <p:cBhvr>
                                        <p:cTn id="63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06 -0.20463 " pathEditMode="relative" ptsTypes="AA">
                                      <p:cBhvr>
                                        <p:cTn id="65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0244 0 " pathEditMode="relative" ptsTypes="AA">
                                      <p:cBhvr>
                                        <p:cTn id="67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0244 0 " pathEditMode="relative" ptsTypes="AA">
                                      <p:cBhvr>
                                        <p:cTn id="69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0244 0 " pathEditMode="relative" ptsTypes="AA">
                                      <p:cBhvr>
                                        <p:cTn id="71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0244 0 " pathEditMode="relative" ptsTypes="AA">
                                      <p:cBhvr>
                                        <p:cTn id="73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7" grpId="1" animBg="1"/>
      <p:bldP spid="165" grpId="0" animBg="1"/>
      <p:bldP spid="165" grpId="1" animBg="1"/>
      <p:bldP spid="159" grpId="0" animBg="1"/>
      <p:bldP spid="159" grpId="1" animBg="1"/>
      <p:bldP spid="157" grpId="0" animBg="1"/>
      <p:bldP spid="157" grpId="1" animBg="1"/>
      <p:bldP spid="153" grpId="0" animBg="1"/>
      <p:bldP spid="153" grpId="1" animBg="1"/>
      <p:bldP spid="64" grpId="0" animBg="1"/>
      <p:bldP spid="67" grpId="0" animBg="1"/>
      <p:bldP spid="69" grpId="0" animBg="1"/>
      <p:bldP spid="73" grpId="0"/>
      <p:bldP spid="144" grpId="0"/>
      <p:bldP spid="144" grpId="1"/>
      <p:bldP spid="146" grpId="0"/>
      <p:bldP spid="146" grpId="1"/>
      <p:bldP spid="147" grpId="0"/>
      <p:bldP spid="147" grpId="1"/>
      <p:bldP spid="150" grpId="0"/>
      <p:bldP spid="150" grpId="1"/>
      <p:bldP spid="151" grpId="0"/>
      <p:bldP spid="151" grpId="1"/>
      <p:bldP spid="68" grpId="0"/>
      <p:bldP spid="7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61358" y="1010499"/>
            <a:ext cx="1810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5848" y="2464904"/>
            <a:ext cx="64459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Access pattern obfuscation overview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i="1" dirty="0">
                <a:solidFill>
                  <a:srgbClr val="FF0000"/>
                </a:solidFill>
              </a:rPr>
              <a:t>d</a:t>
            </a:r>
            <a:r>
              <a:rPr lang="en-US" sz="2800" dirty="0">
                <a:solidFill>
                  <a:srgbClr val="FF0000"/>
                </a:solidFill>
              </a:rPr>
              <a:t>-private access patterns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71884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18752" y="1010499"/>
            <a:ext cx="2895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5156-611E-48C8-8C6F-E7409AAA46A2}"/>
              </a:ext>
            </a:extLst>
          </p:cNvPr>
          <p:cNvSpPr txBox="1"/>
          <p:nvPr/>
        </p:nvSpPr>
        <p:spPr>
          <a:xfrm>
            <a:off x="1102586" y="1773828"/>
            <a:ext cx="74365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Define an access pattern </a:t>
            </a:r>
            <a:r>
              <a:rPr lang="en-US" sz="2800" i="1" dirty="0"/>
              <a:t>    </a:t>
            </a:r>
            <a:r>
              <a:rPr lang="en-US" sz="2800" dirty="0"/>
              <a:t> as a binary vector with length </a:t>
            </a:r>
            <a:r>
              <a:rPr lang="en-US" sz="2800" i="1" dirty="0"/>
              <a:t>n</a:t>
            </a:r>
            <a:r>
              <a:rPr lang="en-US" sz="2800" dirty="0"/>
              <a:t> = </a:t>
            </a:r>
            <a:r>
              <a:rPr lang="en-US" sz="2800" i="1" dirty="0" err="1"/>
              <a:t>n</a:t>
            </a:r>
            <a:r>
              <a:rPr lang="en-US" i="1" dirty="0" err="1"/>
              <a:t>c</a:t>
            </a:r>
            <a:r>
              <a:rPr lang="en-US" sz="2800" dirty="0"/>
              <a:t> × </a:t>
            </a:r>
            <a:r>
              <a:rPr lang="en-US" sz="2800" i="1" dirty="0"/>
              <a:t>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 err="1"/>
              <a:t>n</a:t>
            </a:r>
            <a:r>
              <a:rPr lang="en-US" i="1" dirty="0" err="1"/>
              <a:t>c</a:t>
            </a:r>
            <a:r>
              <a:rPr lang="en-US" sz="2800" dirty="0"/>
              <a:t>: number of documents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: each document is encoded into </a:t>
            </a:r>
            <a:r>
              <a:rPr lang="en-US" sz="2800" i="1" dirty="0"/>
              <a:t>m</a:t>
            </a:r>
            <a:r>
              <a:rPr lang="en-US" sz="2800" dirty="0"/>
              <a:t> shards using </a:t>
            </a:r>
            <a:r>
              <a:rPr lang="en-US" sz="2800" i="1" dirty="0"/>
              <a:t>k</a:t>
            </a:r>
            <a:r>
              <a:rPr lang="en-US" sz="2800" dirty="0"/>
              <a:t> out of </a:t>
            </a:r>
            <a:r>
              <a:rPr lang="en-US" sz="2800" i="1" dirty="0"/>
              <a:t>m</a:t>
            </a:r>
            <a:r>
              <a:rPr lang="en-US" sz="2800" dirty="0"/>
              <a:t> erasure coding.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D9A17-CED3-4E0E-A6A5-4C56F71EEB0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524504" y="4484107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3EFEFC7-8A60-46C7-8AA9-2C762908E760}"/>
              </a:ext>
            </a:extLst>
          </p:cNvPr>
          <p:cNvSpPr/>
          <p:nvPr/>
        </p:nvSpPr>
        <p:spPr>
          <a:xfrm>
            <a:off x="2001090" y="4303926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47C36-F80E-487C-8CEA-933D750B3BBF}"/>
              </a:ext>
            </a:extLst>
          </p:cNvPr>
          <p:cNvSpPr/>
          <p:nvPr/>
        </p:nvSpPr>
        <p:spPr>
          <a:xfrm>
            <a:off x="2779740" y="4303926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466908-C8E9-4EBD-B061-5B7C83E3A6A8}"/>
              </a:ext>
            </a:extLst>
          </p:cNvPr>
          <p:cNvSpPr/>
          <p:nvPr/>
        </p:nvSpPr>
        <p:spPr>
          <a:xfrm>
            <a:off x="3362063" y="4303926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pic>
        <p:nvPicPr>
          <p:cNvPr id="14" name="Graphic 13" descr="Paper">
            <a:extLst>
              <a:ext uri="{FF2B5EF4-FFF2-40B4-BE49-F238E27FC236}">
                <a16:creationId xmlns:a16="http://schemas.microsoft.com/office/drawing/2014/main" id="{7E5670B7-B751-478E-A813-D6BA7C467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8629" y="5243111"/>
            <a:ext cx="317557" cy="576756"/>
          </a:xfrm>
          <a:prstGeom prst="rect">
            <a:avLst/>
          </a:prstGeom>
        </p:spPr>
      </p:pic>
      <p:pic>
        <p:nvPicPr>
          <p:cNvPr id="15" name="Graphic 14" descr="Paper">
            <a:extLst>
              <a:ext uri="{FF2B5EF4-FFF2-40B4-BE49-F238E27FC236}">
                <a16:creationId xmlns:a16="http://schemas.microsoft.com/office/drawing/2014/main" id="{53571FAB-8FBA-4223-B9C1-2BC09BA19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5646" y="5249540"/>
            <a:ext cx="317557" cy="576756"/>
          </a:xfrm>
          <a:prstGeom prst="rect">
            <a:avLst/>
          </a:prstGeom>
        </p:spPr>
      </p:pic>
      <p:pic>
        <p:nvPicPr>
          <p:cNvPr id="16" name="Graphic 15" descr="Paper">
            <a:extLst>
              <a:ext uri="{FF2B5EF4-FFF2-40B4-BE49-F238E27FC236}">
                <a16:creationId xmlns:a16="http://schemas.microsoft.com/office/drawing/2014/main" id="{3A046044-34DA-4138-99AB-DA655F546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1096" y="5243600"/>
            <a:ext cx="317557" cy="576756"/>
          </a:xfrm>
          <a:prstGeom prst="rect">
            <a:avLst/>
          </a:prstGeom>
        </p:spPr>
      </p:pic>
      <p:pic>
        <p:nvPicPr>
          <p:cNvPr id="17" name="Graphic 16" descr="Paper">
            <a:extLst>
              <a:ext uri="{FF2B5EF4-FFF2-40B4-BE49-F238E27FC236}">
                <a16:creationId xmlns:a16="http://schemas.microsoft.com/office/drawing/2014/main" id="{C970FB6B-B786-4CC6-B64F-576D22A5F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5345" y="5243111"/>
            <a:ext cx="317557" cy="576756"/>
          </a:xfrm>
          <a:prstGeom prst="rect">
            <a:avLst/>
          </a:prstGeom>
        </p:spPr>
      </p:pic>
      <p:pic>
        <p:nvPicPr>
          <p:cNvPr id="18" name="Graphic 17" descr="Paper">
            <a:extLst>
              <a:ext uri="{FF2B5EF4-FFF2-40B4-BE49-F238E27FC236}">
                <a16:creationId xmlns:a16="http://schemas.microsoft.com/office/drawing/2014/main" id="{78578942-DAF6-4EEC-A4F2-E3104220B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9703" y="5243600"/>
            <a:ext cx="317557" cy="576756"/>
          </a:xfrm>
          <a:prstGeom prst="rect">
            <a:avLst/>
          </a:prstGeom>
        </p:spPr>
      </p:pic>
      <p:pic>
        <p:nvPicPr>
          <p:cNvPr id="19" name="Graphic 18" descr="Paper">
            <a:extLst>
              <a:ext uri="{FF2B5EF4-FFF2-40B4-BE49-F238E27FC236}">
                <a16:creationId xmlns:a16="http://schemas.microsoft.com/office/drawing/2014/main" id="{1610F33E-787B-46E0-8A49-F97AE2708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9268" y="5250029"/>
            <a:ext cx="317557" cy="576756"/>
          </a:xfrm>
          <a:prstGeom prst="rect">
            <a:avLst/>
          </a:prstGeom>
        </p:spPr>
      </p:pic>
      <p:pic>
        <p:nvPicPr>
          <p:cNvPr id="20" name="Graphic 19" descr="Paper">
            <a:extLst>
              <a:ext uri="{FF2B5EF4-FFF2-40B4-BE49-F238E27FC236}">
                <a16:creationId xmlns:a16="http://schemas.microsoft.com/office/drawing/2014/main" id="{8FC12A14-9AF2-4E37-9610-2C86622A4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1252" y="5250518"/>
            <a:ext cx="317557" cy="576756"/>
          </a:xfrm>
          <a:prstGeom prst="rect">
            <a:avLst/>
          </a:prstGeom>
        </p:spPr>
      </p:pic>
      <p:pic>
        <p:nvPicPr>
          <p:cNvPr id="21" name="Graphic 20" descr="Paper">
            <a:extLst>
              <a:ext uri="{FF2B5EF4-FFF2-40B4-BE49-F238E27FC236}">
                <a16:creationId xmlns:a16="http://schemas.microsoft.com/office/drawing/2014/main" id="{87B95BBD-7930-4950-AAB2-F6815735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5154" y="5251007"/>
            <a:ext cx="317557" cy="576756"/>
          </a:xfrm>
          <a:prstGeom prst="rect">
            <a:avLst/>
          </a:prstGeom>
        </p:spPr>
      </p:pic>
      <p:pic>
        <p:nvPicPr>
          <p:cNvPr id="22" name="Graphic 21" descr="Paper">
            <a:extLst>
              <a:ext uri="{FF2B5EF4-FFF2-40B4-BE49-F238E27FC236}">
                <a16:creationId xmlns:a16="http://schemas.microsoft.com/office/drawing/2014/main" id="{4431D849-4047-4EF5-A437-1CD1CE1F6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587" y="5251007"/>
            <a:ext cx="317557" cy="5767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52CE0B-ED46-4838-B729-8971C6082706}"/>
              </a:ext>
            </a:extLst>
          </p:cNvPr>
          <p:cNvSpPr txBox="1"/>
          <p:nvPr/>
        </p:nvSpPr>
        <p:spPr>
          <a:xfrm>
            <a:off x="2718006" y="4843979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11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7D245-A8D5-42AF-958B-E6DABB3E192A}"/>
              </a:ext>
            </a:extLst>
          </p:cNvPr>
          <p:cNvSpPr txBox="1"/>
          <p:nvPr/>
        </p:nvSpPr>
        <p:spPr>
          <a:xfrm>
            <a:off x="3116342" y="4849919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12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CFD18-1B02-4F11-A181-078475429E7F}"/>
              </a:ext>
            </a:extLst>
          </p:cNvPr>
          <p:cNvSpPr txBox="1"/>
          <p:nvPr/>
        </p:nvSpPr>
        <p:spPr>
          <a:xfrm>
            <a:off x="3527890" y="4843979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48579C-D44A-4FEE-BE9B-0535AB99C986}"/>
              </a:ext>
            </a:extLst>
          </p:cNvPr>
          <p:cNvSpPr txBox="1"/>
          <p:nvPr/>
        </p:nvSpPr>
        <p:spPr>
          <a:xfrm>
            <a:off x="3950699" y="4838039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21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398AED-8648-413B-9F09-E0B17B05C1E6}"/>
              </a:ext>
            </a:extLst>
          </p:cNvPr>
          <p:cNvSpPr txBox="1"/>
          <p:nvPr/>
        </p:nvSpPr>
        <p:spPr>
          <a:xfrm>
            <a:off x="4336376" y="4838039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22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2403F8-6E42-46B1-B3C9-80619F10CF39}"/>
              </a:ext>
            </a:extLst>
          </p:cNvPr>
          <p:cNvSpPr txBox="1"/>
          <p:nvPr/>
        </p:nvSpPr>
        <p:spPr>
          <a:xfrm>
            <a:off x="4722039" y="4844468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23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5820FE-223A-49CE-81CD-93F226715BC6}"/>
              </a:ext>
            </a:extLst>
          </p:cNvPr>
          <p:cNvSpPr txBox="1"/>
          <p:nvPr/>
        </p:nvSpPr>
        <p:spPr>
          <a:xfrm>
            <a:off x="5085791" y="4850408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D01491-7AEC-4818-BB61-2C83D5269B11}"/>
              </a:ext>
            </a:extLst>
          </p:cNvPr>
          <p:cNvSpPr txBox="1"/>
          <p:nvPr/>
        </p:nvSpPr>
        <p:spPr>
          <a:xfrm>
            <a:off x="5426112" y="485089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C56516-148D-4704-BE84-7F36C6616287}"/>
              </a:ext>
            </a:extLst>
          </p:cNvPr>
          <p:cNvSpPr txBox="1"/>
          <p:nvPr/>
        </p:nvSpPr>
        <p:spPr>
          <a:xfrm>
            <a:off x="5794643" y="485089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93C5C1-B1A3-49F6-914E-2D302B64EA6F}"/>
              </a:ext>
            </a:extLst>
          </p:cNvPr>
          <p:cNvSpPr/>
          <p:nvPr/>
        </p:nvSpPr>
        <p:spPr>
          <a:xfrm>
            <a:off x="3944386" y="4303926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13</a:t>
            </a:r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1DAB51-24F0-4D8C-98EF-E06B86A9E87C}"/>
              </a:ext>
            </a:extLst>
          </p:cNvPr>
          <p:cNvSpPr/>
          <p:nvPr/>
        </p:nvSpPr>
        <p:spPr>
          <a:xfrm>
            <a:off x="4526709" y="4303926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31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E6B1AA-9C64-465D-9B1A-9F0B4668430C}"/>
              </a:ext>
            </a:extLst>
          </p:cNvPr>
          <p:cNvSpPr/>
          <p:nvPr/>
        </p:nvSpPr>
        <p:spPr>
          <a:xfrm>
            <a:off x="5109032" y="4303926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32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B2CDDB-C605-4629-BB42-89DABB373467}"/>
              </a:ext>
            </a:extLst>
          </p:cNvPr>
          <p:cNvSpPr/>
          <p:nvPr/>
        </p:nvSpPr>
        <p:spPr>
          <a:xfrm>
            <a:off x="5691355" y="4303926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33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D983FA-C811-4F85-B5C8-43A6BFF0361B}"/>
                  </a:ext>
                </a:extLst>
              </p:cNvPr>
              <p:cNvSpPr txBox="1"/>
              <p:nvPr/>
            </p:nvSpPr>
            <p:spPr>
              <a:xfrm>
                <a:off x="1527031" y="5852802"/>
                <a:ext cx="495662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=(1,1,1,0,0,0,1,1,1)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BD983FA-C811-4F85-B5C8-43A6BFF03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31" y="5852802"/>
                <a:ext cx="4956627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62E72F-33B8-48F4-A081-F83945F5000A}"/>
                  </a:ext>
                </a:extLst>
              </p:cNvPr>
              <p:cNvSpPr txBox="1"/>
              <p:nvPr/>
            </p:nvSpPr>
            <p:spPr>
              <a:xfrm>
                <a:off x="5238937" y="1753836"/>
                <a:ext cx="1257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F62E72F-33B8-48F4-A081-F83945F50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37" y="1753836"/>
                <a:ext cx="1257300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4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 animBg="1"/>
      <p:bldP spid="11" grpId="0" animBg="1"/>
      <p:bldP spid="13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36827" y="1010499"/>
            <a:ext cx="3259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Obfuscation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5156-611E-48C8-8C6F-E7409AAA46A2}"/>
              </a:ext>
            </a:extLst>
          </p:cNvPr>
          <p:cNvSpPr txBox="1"/>
          <p:nvPr/>
        </p:nvSpPr>
        <p:spPr>
          <a:xfrm>
            <a:off x="679450" y="2069547"/>
            <a:ext cx="694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Generate an obfuscated access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BA1718-E8C4-499A-9CB5-479A2728BFA1}"/>
                  </a:ext>
                </a:extLst>
              </p:cNvPr>
              <p:cNvSpPr txBox="1"/>
              <p:nvPr/>
            </p:nvSpPr>
            <p:spPr>
              <a:xfrm>
                <a:off x="3162300" y="2619070"/>
                <a:ext cx="26608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BA1718-E8C4-499A-9CB5-479A2728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2619070"/>
                <a:ext cx="266088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C00156F-6763-437D-B41B-C654025DE9CB}"/>
              </a:ext>
            </a:extLst>
          </p:cNvPr>
          <p:cNvSpPr txBox="1"/>
          <p:nvPr/>
        </p:nvSpPr>
        <p:spPr>
          <a:xfrm>
            <a:off x="679450" y="3230865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/>
              <a:t>      is a probabilistic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2349CE-D43E-429F-B2CB-641ED0041F7D}"/>
                  </a:ext>
                </a:extLst>
              </p:cNvPr>
              <p:cNvSpPr txBox="1"/>
              <p:nvPr/>
            </p:nvSpPr>
            <p:spPr>
              <a:xfrm>
                <a:off x="857575" y="3187607"/>
                <a:ext cx="1257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2349CE-D43E-429F-B2CB-641ED0041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75" y="3187607"/>
                <a:ext cx="12573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AF62A01-26FC-4475-90B0-42BDEB7EF869}"/>
              </a:ext>
            </a:extLst>
          </p:cNvPr>
          <p:cNvSpPr txBox="1"/>
          <p:nvPr/>
        </p:nvSpPr>
        <p:spPr>
          <a:xfrm>
            <a:off x="679450" y="4161312"/>
            <a:ext cx="8272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Goal: when two access patterns      and      are </a:t>
            </a:r>
            <a:r>
              <a:rPr lang="en-US" sz="2800" b="1" i="1" dirty="0"/>
              <a:t>similar</a:t>
            </a:r>
            <a:r>
              <a:rPr lang="en-US" sz="2800" dirty="0"/>
              <a:t>, the distributions of the generated obfuscated access patterns are </a:t>
            </a:r>
            <a:r>
              <a:rPr lang="en-US" sz="2800" b="1" i="1" dirty="0"/>
              <a:t>indistinguishable</a:t>
            </a:r>
            <a:r>
              <a:rPr lang="en-US" sz="28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FEB3F5-3185-4C5C-9BD9-3BAB6D5F6809}"/>
                  </a:ext>
                </a:extLst>
              </p:cNvPr>
              <p:cNvSpPr txBox="1"/>
              <p:nvPr/>
            </p:nvSpPr>
            <p:spPr>
              <a:xfrm>
                <a:off x="5958575" y="4161312"/>
                <a:ext cx="1257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FEB3F5-3185-4C5C-9BD9-3BAB6D5F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575" y="4161312"/>
                <a:ext cx="125730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F4AFF4-9450-4969-B0BF-8DA10572CFD2}"/>
                  </a:ext>
                </a:extLst>
              </p:cNvPr>
              <p:cNvSpPr txBox="1"/>
              <p:nvPr/>
            </p:nvSpPr>
            <p:spPr>
              <a:xfrm>
                <a:off x="7199881" y="4161311"/>
                <a:ext cx="1257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F4AFF4-9450-4969-B0BF-8DA10572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881" y="4161311"/>
                <a:ext cx="1257300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9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42953" y="1010499"/>
            <a:ext cx="1846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d</a:t>
            </a:r>
            <a:r>
              <a:rPr lang="en-US" sz="3200" dirty="0"/>
              <a:t>-privacy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5156-611E-48C8-8C6F-E7409AAA46A2}"/>
              </a:ext>
            </a:extLst>
          </p:cNvPr>
          <p:cNvSpPr txBox="1"/>
          <p:nvPr/>
        </p:nvSpPr>
        <p:spPr>
          <a:xfrm>
            <a:off x="679450" y="2069546"/>
            <a:ext cx="7777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Hamming distance to measure the </a:t>
            </a:r>
            <a:r>
              <a:rPr lang="en-US" sz="2800" b="1" dirty="0"/>
              <a:t>similarity</a:t>
            </a:r>
            <a:r>
              <a:rPr lang="en-US" sz="2800" dirty="0"/>
              <a:t> between two access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BA1718-E8C4-499A-9CB5-479A2728BFA1}"/>
                  </a:ext>
                </a:extLst>
              </p:cNvPr>
              <p:cNvSpPr txBox="1"/>
              <p:nvPr/>
            </p:nvSpPr>
            <p:spPr>
              <a:xfrm>
                <a:off x="3162300" y="3046766"/>
                <a:ext cx="26608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BA1718-E8C4-499A-9CB5-479A2728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3046766"/>
                <a:ext cx="266088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AF62A01-26FC-4475-90B0-42BDEB7EF869}"/>
              </a:ext>
            </a:extLst>
          </p:cNvPr>
          <p:cNvSpPr txBox="1"/>
          <p:nvPr/>
        </p:nvSpPr>
        <p:spPr>
          <a:xfrm>
            <a:off x="679450" y="3683154"/>
            <a:ext cx="8272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</a:t>
            </a:r>
            <a:r>
              <a:rPr lang="en-US" sz="2800" i="1" dirty="0"/>
              <a:t>d</a:t>
            </a:r>
            <a:r>
              <a:rPr lang="en-US" sz="2800" dirty="0"/>
              <a:t>-privacy to define </a:t>
            </a:r>
            <a:r>
              <a:rPr lang="en-US" sz="2800" b="1" dirty="0"/>
              <a:t>indistinguishability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E2B81A-2D97-47F9-9B65-99CF757E5ACC}"/>
                  </a:ext>
                </a:extLst>
              </p:cNvPr>
              <p:cNvSpPr txBox="1"/>
              <p:nvPr/>
            </p:nvSpPr>
            <p:spPr>
              <a:xfrm>
                <a:off x="982985" y="4471062"/>
                <a:ext cx="7877865" cy="910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E2B81A-2D97-47F9-9B65-99CF757E5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5" y="4471062"/>
                <a:ext cx="7877865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90AFAE-E7DB-4422-9F2E-9EB1C816E269}"/>
              </a:ext>
            </a:extLst>
          </p:cNvPr>
          <p:cNvSpPr txBox="1"/>
          <p:nvPr/>
        </p:nvSpPr>
        <p:spPr>
          <a:xfrm>
            <a:off x="661189" y="5509726"/>
            <a:ext cx="4782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800" dirty="0"/>
              <a:t>      is a privacy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E48D36-7E74-4B76-9D6C-C377E9C2090B}"/>
                  </a:ext>
                </a:extLst>
              </p:cNvPr>
              <p:cNvSpPr txBox="1"/>
              <p:nvPr/>
            </p:nvSpPr>
            <p:spPr>
              <a:xfrm>
                <a:off x="839314" y="5509726"/>
                <a:ext cx="1257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E48D36-7E74-4B76-9D6C-C377E9C20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14" y="5509726"/>
                <a:ext cx="125730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11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3" grpId="0"/>
      <p:bldP spid="14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752F375-B114-4D1A-9AC0-D34AAB0A6655}"/>
              </a:ext>
            </a:extLst>
          </p:cNvPr>
          <p:cNvSpPr txBox="1"/>
          <p:nvPr/>
        </p:nvSpPr>
        <p:spPr>
          <a:xfrm>
            <a:off x="582846" y="2584293"/>
            <a:ext cx="83692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Generate                                       as follows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If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Output              with probability    ,             	   or 			  with probability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Else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Output              with probability    ,                    	   or     		  with probability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68474" y="1010499"/>
            <a:ext cx="6195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d</a:t>
            </a:r>
            <a:r>
              <a:rPr lang="en-US" sz="3200" dirty="0"/>
              <a:t>-private obfuscation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D814AA-2C49-418C-A920-3E15DD832142}"/>
                  </a:ext>
                </a:extLst>
              </p:cNvPr>
              <p:cNvSpPr txBox="1"/>
              <p:nvPr/>
            </p:nvSpPr>
            <p:spPr>
              <a:xfrm>
                <a:off x="4265515" y="5762227"/>
                <a:ext cx="2622550" cy="8104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D814AA-2C49-418C-A920-3E15DD832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15" y="5762227"/>
                <a:ext cx="2622550" cy="810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C7F56-676C-42B5-9AC3-CFEF3E8EF795}"/>
                  </a:ext>
                </a:extLst>
              </p:cNvPr>
              <p:cNvSpPr txBox="1"/>
              <p:nvPr/>
            </p:nvSpPr>
            <p:spPr>
              <a:xfrm>
                <a:off x="2088960" y="1922227"/>
                <a:ext cx="49566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C7F56-676C-42B5-9AC3-CFEF3E8EF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60" y="1922227"/>
                <a:ext cx="495662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62BBF9-4328-4FA4-96BA-807A9B5C4086}"/>
                  </a:ext>
                </a:extLst>
              </p:cNvPr>
              <p:cNvSpPr txBox="1"/>
              <p:nvPr/>
            </p:nvSpPr>
            <p:spPr>
              <a:xfrm>
                <a:off x="2088960" y="2598972"/>
                <a:ext cx="495662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62BBF9-4328-4FA4-96BA-807A9B5C4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60" y="2598972"/>
                <a:ext cx="495662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1A1EEF5-85AC-48F7-8899-23A89D72F038}"/>
              </a:ext>
            </a:extLst>
          </p:cNvPr>
          <p:cNvSpPr txBox="1"/>
          <p:nvPr/>
        </p:nvSpPr>
        <p:spPr>
          <a:xfrm>
            <a:off x="582847" y="1911559"/>
            <a:ext cx="257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8DBD9-AE72-408C-895F-A9219935157E}"/>
                  </a:ext>
                </a:extLst>
              </p:cNvPr>
              <p:cNvSpPr txBox="1"/>
              <p:nvPr/>
            </p:nvSpPr>
            <p:spPr>
              <a:xfrm>
                <a:off x="1397269" y="3029859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8DBD9-AE72-408C-895F-A92199351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69" y="3029859"/>
                <a:ext cx="220318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0E1357-93CA-4D46-8EC0-8BCAF1349C33}"/>
                  </a:ext>
                </a:extLst>
              </p:cNvPr>
              <p:cNvSpPr txBox="1"/>
              <p:nvPr/>
            </p:nvSpPr>
            <p:spPr>
              <a:xfrm>
                <a:off x="2706724" y="3460746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0E1357-93CA-4D46-8EC0-8BCAF1349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724" y="3460746"/>
                <a:ext cx="220318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454E2F-6C5D-4DF6-879C-F07F0A0B9F72}"/>
                  </a:ext>
                </a:extLst>
              </p:cNvPr>
              <p:cNvSpPr txBox="1"/>
              <p:nvPr/>
            </p:nvSpPr>
            <p:spPr>
              <a:xfrm>
                <a:off x="2706724" y="4707196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454E2F-6C5D-4DF6-879C-F07F0A0B9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724" y="4707196"/>
                <a:ext cx="220318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CBCA5D-35FF-4EF9-9E73-8C3B853C72A6}"/>
                  </a:ext>
                </a:extLst>
              </p:cNvPr>
              <p:cNvSpPr txBox="1"/>
              <p:nvPr/>
            </p:nvSpPr>
            <p:spPr>
              <a:xfrm>
                <a:off x="2705369" y="3890196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CBCA5D-35FF-4EF9-9E73-8C3B853C7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69" y="3890196"/>
                <a:ext cx="220318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459D5-519F-4552-B7F2-CB929BC9F8A1}"/>
                  </a:ext>
                </a:extLst>
              </p:cNvPr>
              <p:cNvSpPr txBox="1"/>
              <p:nvPr/>
            </p:nvSpPr>
            <p:spPr>
              <a:xfrm>
                <a:off x="2705369" y="5171032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B459D5-519F-4552-B7F2-CB929BC9F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69" y="5171032"/>
                <a:ext cx="220318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48CE45-8694-4149-9DA7-834CC2DB6909}"/>
                  </a:ext>
                </a:extLst>
              </p:cNvPr>
              <p:cNvSpPr txBox="1"/>
              <p:nvPr/>
            </p:nvSpPr>
            <p:spPr>
              <a:xfrm>
                <a:off x="6348323" y="3927600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48CE45-8694-4149-9DA7-834CC2DB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323" y="3927600"/>
                <a:ext cx="220318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BC8F60-AD18-42F6-AB16-D83DFBFAE865}"/>
                  </a:ext>
                </a:extLst>
              </p:cNvPr>
              <p:cNvSpPr txBox="1"/>
              <p:nvPr/>
            </p:nvSpPr>
            <p:spPr>
              <a:xfrm>
                <a:off x="6027380" y="4759126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BC8F60-AD18-42F6-AB16-D83DFBFAE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80" y="4759126"/>
                <a:ext cx="2203182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AAA363-DC8D-476D-930E-BDA23A1B1915}"/>
                  </a:ext>
                </a:extLst>
              </p:cNvPr>
              <p:cNvSpPr txBox="1"/>
              <p:nvPr/>
            </p:nvSpPr>
            <p:spPr>
              <a:xfrm>
                <a:off x="6027380" y="3443965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AAA363-DC8D-476D-930E-BDA23A1B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80" y="3443965"/>
                <a:ext cx="2203182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0C7765-D253-4B81-BC5E-B179425D4D5D}"/>
                  </a:ext>
                </a:extLst>
              </p:cNvPr>
              <p:cNvSpPr txBox="1"/>
              <p:nvPr/>
            </p:nvSpPr>
            <p:spPr>
              <a:xfrm>
                <a:off x="6348323" y="5224628"/>
                <a:ext cx="22031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0C7765-D253-4B81-BC5E-B179425D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323" y="5224628"/>
                <a:ext cx="2203182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0709828-1BDD-45E6-B49D-3C4043E64CD8}"/>
              </a:ext>
            </a:extLst>
          </p:cNvPr>
          <p:cNvSpPr txBox="1"/>
          <p:nvPr/>
        </p:nvSpPr>
        <p:spPr>
          <a:xfrm>
            <a:off x="584200" y="5872498"/>
            <a:ext cx="513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Achieve </a:t>
            </a:r>
            <a:r>
              <a:rPr lang="en-US" sz="2800" i="1" dirty="0"/>
              <a:t>d</a:t>
            </a:r>
            <a:r>
              <a:rPr lang="en-US" sz="2800" dirty="0"/>
              <a:t>-privacy with</a:t>
            </a:r>
          </a:p>
        </p:txBody>
      </p:sp>
    </p:spTree>
    <p:extLst>
      <p:ext uri="{BB962C8B-B14F-4D97-AF65-F5344CB8AC3E}">
        <p14:creationId xmlns:p14="http://schemas.microsoft.com/office/powerpoint/2010/main" val="28130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6" grpId="0"/>
      <p:bldP spid="10" grpId="0"/>
      <p:bldP spid="13" grpId="0"/>
      <p:bldP spid="1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61358" y="1010499"/>
            <a:ext cx="1810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5848" y="2464904"/>
            <a:ext cx="64459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Access pattern obfuscation overview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 </a:t>
            </a:r>
            <a:r>
              <a:rPr lang="en-US" sz="2800" i="1" dirty="0"/>
              <a:t>d</a:t>
            </a:r>
            <a:r>
              <a:rPr lang="en-US" sz="2800" dirty="0"/>
              <a:t>-private access patterns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57342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7CC8822-5F1F-4BBA-AC90-D3AF11AC1D7D}"/>
              </a:ext>
            </a:extLst>
          </p:cNvPr>
          <p:cNvSpPr/>
          <p:nvPr/>
        </p:nvSpPr>
        <p:spPr>
          <a:xfrm>
            <a:off x="1094405" y="5642868"/>
            <a:ext cx="779307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C20D00-980C-4DEE-B2ED-F560319738F6}"/>
              </a:ext>
            </a:extLst>
          </p:cNvPr>
          <p:cNvSpPr/>
          <p:nvPr/>
        </p:nvSpPr>
        <p:spPr>
          <a:xfrm>
            <a:off x="1926964" y="5642868"/>
            <a:ext cx="779307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2677AE-E471-4FED-8EDD-191E82149754}"/>
              </a:ext>
            </a:extLst>
          </p:cNvPr>
          <p:cNvSpPr/>
          <p:nvPr/>
        </p:nvSpPr>
        <p:spPr>
          <a:xfrm>
            <a:off x="2757671" y="5642868"/>
            <a:ext cx="779307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3686FB-314A-4964-A53B-3737D0E58C0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970579" y="358416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9A82606-B930-4D85-81AD-B13F9CB30CC3}"/>
              </a:ext>
            </a:extLst>
          </p:cNvPr>
          <p:cNvSpPr/>
          <p:nvPr/>
        </p:nvSpPr>
        <p:spPr>
          <a:xfrm>
            <a:off x="1456237" y="445226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E260A9-EF47-4047-A27D-4AE5B1B2910E}"/>
              </a:ext>
            </a:extLst>
          </p:cNvPr>
          <p:cNvSpPr/>
          <p:nvPr/>
        </p:nvSpPr>
        <p:spPr>
          <a:xfrm>
            <a:off x="2234887" y="445226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3854C2-BE4C-4205-8EF4-FC1117BFE9F8}"/>
              </a:ext>
            </a:extLst>
          </p:cNvPr>
          <p:cNvSpPr/>
          <p:nvPr/>
        </p:nvSpPr>
        <p:spPr>
          <a:xfrm>
            <a:off x="2817210" y="445226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0B4954-34D1-4D5A-AEAE-786AFDF7A0CC}"/>
              </a:ext>
            </a:extLst>
          </p:cNvPr>
          <p:cNvCxnSpPr>
            <a:stCxn id="46" idx="3"/>
            <a:endCxn id="47" idx="1"/>
          </p:cNvCxnSpPr>
          <p:nvPr/>
        </p:nvCxnSpPr>
        <p:spPr>
          <a:xfrm>
            <a:off x="1979651" y="463244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A177F-9DF4-457F-AC04-613D3C0DB9C2}"/>
              </a:ext>
            </a:extLst>
          </p:cNvPr>
          <p:cNvSpPr/>
          <p:nvPr/>
        </p:nvSpPr>
        <p:spPr>
          <a:xfrm>
            <a:off x="1447165" y="340398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2225815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2808138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3161" y="1010499"/>
            <a:ext cx="7566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Searchable Symmetric Encryption (SSE)</a:t>
            </a:r>
          </a:p>
        </p:txBody>
      </p:sp>
      <p:pic>
        <p:nvPicPr>
          <p:cNvPr id="8" name="Graphic 7" descr="Paper">
            <a:extLst>
              <a:ext uri="{FF2B5EF4-FFF2-40B4-BE49-F238E27FC236}">
                <a16:creationId xmlns:a16="http://schemas.microsoft.com/office/drawing/2014/main" id="{01967409-A750-492F-8E6E-C255C8B33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814" y="5843530"/>
            <a:ext cx="576756" cy="576756"/>
          </a:xfrm>
          <a:prstGeom prst="rect">
            <a:avLst/>
          </a:prstGeom>
        </p:spPr>
      </p:pic>
      <p:pic>
        <p:nvPicPr>
          <p:cNvPr id="31" name="Graphic 30" descr="Lock">
            <a:extLst>
              <a:ext uri="{FF2B5EF4-FFF2-40B4-BE49-F238E27FC236}">
                <a16:creationId xmlns:a16="http://schemas.microsoft.com/office/drawing/2014/main" id="{966077CF-AD1E-4E80-95FB-D963B7E3B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975" y="5642868"/>
            <a:ext cx="377190" cy="377190"/>
          </a:xfrm>
          <a:prstGeom prst="rect">
            <a:avLst/>
          </a:prstGeom>
        </p:spPr>
      </p:pic>
      <p:pic>
        <p:nvPicPr>
          <p:cNvPr id="35" name="Graphic 34" descr="Paper">
            <a:extLst>
              <a:ext uri="{FF2B5EF4-FFF2-40B4-BE49-F238E27FC236}">
                <a16:creationId xmlns:a16="http://schemas.microsoft.com/office/drawing/2014/main" id="{94546424-D280-4B71-BA42-F7315F107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2373" y="5843530"/>
            <a:ext cx="576756" cy="576756"/>
          </a:xfrm>
          <a:prstGeom prst="rect">
            <a:avLst/>
          </a:prstGeom>
        </p:spPr>
      </p:pic>
      <p:pic>
        <p:nvPicPr>
          <p:cNvPr id="37" name="Graphic 36" descr="Lock">
            <a:extLst>
              <a:ext uri="{FF2B5EF4-FFF2-40B4-BE49-F238E27FC236}">
                <a16:creationId xmlns:a16="http://schemas.microsoft.com/office/drawing/2014/main" id="{7E832F71-5C90-42AC-8242-D0DAE5983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6570" y="5642868"/>
            <a:ext cx="377190" cy="377190"/>
          </a:xfrm>
          <a:prstGeom prst="rect">
            <a:avLst/>
          </a:prstGeom>
        </p:spPr>
      </p:pic>
      <p:pic>
        <p:nvPicPr>
          <p:cNvPr id="38" name="Graphic 37" descr="Paper">
            <a:extLst>
              <a:ext uri="{FF2B5EF4-FFF2-40B4-BE49-F238E27FC236}">
                <a16:creationId xmlns:a16="http://schemas.microsoft.com/office/drawing/2014/main" id="{88375EFA-3C7D-46D0-B7C4-EE7E42919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3080" y="5843530"/>
            <a:ext cx="576756" cy="576756"/>
          </a:xfrm>
          <a:prstGeom prst="rect">
            <a:avLst/>
          </a:prstGeom>
        </p:spPr>
      </p:pic>
      <p:pic>
        <p:nvPicPr>
          <p:cNvPr id="40" name="Graphic 39" descr="Lock">
            <a:extLst>
              <a:ext uri="{FF2B5EF4-FFF2-40B4-BE49-F238E27FC236}">
                <a16:creationId xmlns:a16="http://schemas.microsoft.com/office/drawing/2014/main" id="{F5A7E053-BF0D-4561-A845-4387DE611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3241" y="5642868"/>
            <a:ext cx="377190" cy="377190"/>
          </a:xfrm>
          <a:prstGeom prst="rect">
            <a:avLst/>
          </a:prstGeom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616F508-A974-4AE1-AB23-9C4AE50B8975}"/>
              </a:ext>
            </a:extLst>
          </p:cNvPr>
          <p:cNvSpPr txBox="1"/>
          <p:nvPr/>
        </p:nvSpPr>
        <p:spPr>
          <a:xfrm>
            <a:off x="1349930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E44E83-4802-4EF8-9A4C-F89BC029CFF9}"/>
              </a:ext>
            </a:extLst>
          </p:cNvPr>
          <p:cNvSpPr txBox="1"/>
          <p:nvPr/>
        </p:nvSpPr>
        <p:spPr>
          <a:xfrm>
            <a:off x="2174670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98CA11-2263-4163-AA35-4A2DA3BB4E16}"/>
              </a:ext>
            </a:extLst>
          </p:cNvPr>
          <p:cNvSpPr txBox="1"/>
          <p:nvPr/>
        </p:nvSpPr>
        <p:spPr>
          <a:xfrm>
            <a:off x="2993080" y="5235044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141319-28E4-4364-8401-202D80850E66}"/>
              </a:ext>
            </a:extLst>
          </p:cNvPr>
          <p:cNvSpPr/>
          <p:nvPr/>
        </p:nvSpPr>
        <p:spPr>
          <a:xfrm>
            <a:off x="2103729" y="4134201"/>
            <a:ext cx="1344322" cy="742994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7540A5-6A23-4726-BA77-645C17810143}"/>
              </a:ext>
            </a:extLst>
          </p:cNvPr>
          <p:cNvSpPr/>
          <p:nvPr/>
        </p:nvSpPr>
        <p:spPr>
          <a:xfrm>
            <a:off x="2103729" y="3085921"/>
            <a:ext cx="1344322" cy="73467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Lock">
            <a:extLst>
              <a:ext uri="{FF2B5EF4-FFF2-40B4-BE49-F238E27FC236}">
                <a16:creationId xmlns:a16="http://schemas.microsoft.com/office/drawing/2014/main" id="{4A0C56EA-3362-4AFE-865B-4BDABE630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8401" y="3062328"/>
            <a:ext cx="377190" cy="377190"/>
          </a:xfrm>
          <a:prstGeom prst="rect">
            <a:avLst/>
          </a:prstGeom>
        </p:spPr>
      </p:pic>
      <p:pic>
        <p:nvPicPr>
          <p:cNvPr id="50" name="Graphic 49" descr="Lock">
            <a:extLst>
              <a:ext uri="{FF2B5EF4-FFF2-40B4-BE49-F238E27FC236}">
                <a16:creationId xmlns:a16="http://schemas.microsoft.com/office/drawing/2014/main" id="{57645CFA-3EC7-4A15-AE63-B1C37E70D6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60628" y="4107409"/>
            <a:ext cx="377190" cy="377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D90C75-2195-4D48-92A4-7811E7F9B0E8}"/>
              </a:ext>
            </a:extLst>
          </p:cNvPr>
          <p:cNvSpPr txBox="1"/>
          <p:nvPr/>
        </p:nvSpPr>
        <p:spPr>
          <a:xfrm>
            <a:off x="3940629" y="526272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sz="1100" dirty="0"/>
              <a:t>i</a:t>
            </a:r>
            <a:r>
              <a:rPr lang="en-US" dirty="0"/>
              <a:t>: document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1C70A-0FE8-433C-928E-5179844B06E8}"/>
              </a:ext>
            </a:extLst>
          </p:cNvPr>
          <p:cNvSpPr/>
          <p:nvPr/>
        </p:nvSpPr>
        <p:spPr>
          <a:xfrm>
            <a:off x="3940629" y="3393683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</a:t>
            </a:r>
            <a:r>
              <a:rPr lang="en-US" sz="1100" dirty="0" err="1"/>
              <a:t>i</a:t>
            </a:r>
            <a:r>
              <a:rPr lang="en-US" dirty="0"/>
              <a:t>: keyword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B1880F-E5A3-4D4B-BAE9-FDFBD18C2114}"/>
              </a:ext>
            </a:extLst>
          </p:cNvPr>
          <p:cNvSpPr/>
          <p:nvPr/>
        </p:nvSpPr>
        <p:spPr>
          <a:xfrm>
            <a:off x="1128666" y="4141226"/>
            <a:ext cx="908487" cy="742994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A5DCD9-5D18-4299-A89A-A0C90C550A72}"/>
              </a:ext>
            </a:extLst>
          </p:cNvPr>
          <p:cNvSpPr/>
          <p:nvPr/>
        </p:nvSpPr>
        <p:spPr>
          <a:xfrm>
            <a:off x="1128666" y="3092946"/>
            <a:ext cx="908487" cy="734672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585"/>
              </a:solidFill>
            </a:endParaRPr>
          </a:p>
        </p:txBody>
      </p:sp>
      <p:pic>
        <p:nvPicPr>
          <p:cNvPr id="54" name="Graphic 53" descr="Lock">
            <a:extLst>
              <a:ext uri="{FF2B5EF4-FFF2-40B4-BE49-F238E27FC236}">
                <a16:creationId xmlns:a16="http://schemas.microsoft.com/office/drawing/2014/main" id="{DD181324-DDE8-45CB-AB0A-2F4C2BC8D4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4405" y="3056358"/>
            <a:ext cx="377190" cy="377190"/>
          </a:xfrm>
          <a:prstGeom prst="rect">
            <a:avLst/>
          </a:prstGeom>
        </p:spPr>
      </p:pic>
      <p:pic>
        <p:nvPicPr>
          <p:cNvPr id="59" name="Graphic 58" descr="Lock">
            <a:extLst>
              <a:ext uri="{FF2B5EF4-FFF2-40B4-BE49-F238E27FC236}">
                <a16:creationId xmlns:a16="http://schemas.microsoft.com/office/drawing/2014/main" id="{029D394C-B6A8-4928-8A49-67C986C9B4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5829" y="4107409"/>
            <a:ext cx="377190" cy="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96296E-6 L 0.5349 -2.96296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53489 -2.96296E-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5349 -2.96296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53489 -2.96296E-6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5349 -2.22222E-6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0.5349 -4.07407E-6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0.53489 1.11111E-6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0.5349 -4.44444E-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4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5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5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5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5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49 0 " pathEditMode="relative" ptsTypes="AA">
                                      <p:cBhvr>
                                        <p:cTn id="16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5349 1.85185E-6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0.53489 1.85185E-6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111E-6 L 0.5349 1.11111E-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185E-6 L 0.5349 -1.85185E-6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6" grpId="0" animBg="1"/>
      <p:bldP spid="36" grpId="1" animBg="1"/>
      <p:bldP spid="39" grpId="0" animBg="1"/>
      <p:bldP spid="39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56" grpId="0"/>
      <p:bldP spid="56" grpId="1"/>
      <p:bldP spid="57" grpId="0"/>
      <p:bldP spid="57" grpId="1"/>
      <p:bldP spid="58" grpId="0"/>
      <p:bldP spid="58" grpId="1"/>
      <p:bldP spid="49" grpId="0" animBg="1"/>
      <p:bldP spid="49" grpId="1" animBg="1"/>
      <p:bldP spid="41" grpId="0" animBg="1"/>
      <p:bldP spid="41" grpId="1" animBg="1"/>
      <p:bldP spid="2" grpId="1"/>
      <p:bldP spid="2" grpId="2"/>
      <p:bldP spid="3" grpId="0"/>
      <p:bldP spid="3" grpId="1"/>
      <p:bldP spid="45" grpId="0" animBg="1"/>
      <p:bldP spid="45" grpId="1" animBg="1"/>
      <p:bldP spid="52" grpId="0" animBg="1"/>
      <p:bldP spid="5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73866" y="1010499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3542-D2CD-4D93-9C25-7B78D9619BC0}"/>
              </a:ext>
            </a:extLst>
          </p:cNvPr>
          <p:cNvSpPr txBox="1"/>
          <p:nvPr/>
        </p:nvSpPr>
        <p:spPr>
          <a:xfrm>
            <a:off x="1148866" y="2502231"/>
            <a:ext cx="7076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implemented a Java package to provide access pattern obfuscation support to an open source SSE library, </a:t>
            </a:r>
            <a:r>
              <a:rPr lang="en-US" sz="2800" dirty="0" err="1"/>
              <a:t>Clusion</a:t>
            </a:r>
            <a:r>
              <a:rPr lang="en-US" sz="2800" dirty="0"/>
              <a:t>[1].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2E717-19B4-48DA-8E38-D52BC03CF4E2}"/>
              </a:ext>
            </a:extLst>
          </p:cNvPr>
          <p:cNvSpPr txBox="1"/>
          <p:nvPr/>
        </p:nvSpPr>
        <p:spPr>
          <a:xfrm>
            <a:off x="667393" y="5459981"/>
            <a:ext cx="779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S. Kamara and T. </a:t>
            </a:r>
            <a:r>
              <a:rPr lang="en-US" dirty="0" err="1"/>
              <a:t>Moataz</a:t>
            </a:r>
            <a:r>
              <a:rPr lang="en-US" dirty="0"/>
              <a:t>. </a:t>
            </a:r>
            <a:r>
              <a:rPr lang="en-US" dirty="0" err="1"/>
              <a:t>Clusion</a:t>
            </a:r>
            <a:r>
              <a:rPr lang="en-US" dirty="0"/>
              <a:t>. https://github.com/orochi89/Clusion.</a:t>
            </a:r>
          </a:p>
        </p:txBody>
      </p:sp>
    </p:spTree>
    <p:extLst>
      <p:ext uri="{BB962C8B-B14F-4D97-AF65-F5344CB8AC3E}">
        <p14:creationId xmlns:p14="http://schemas.microsoft.com/office/powerpoint/2010/main" val="1353664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62701" y="1010499"/>
            <a:ext cx="3807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Evaluation: 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5B2A9-9917-4F79-AF88-74C7D925BE7C}"/>
              </a:ext>
            </a:extLst>
          </p:cNvPr>
          <p:cNvSpPr txBox="1"/>
          <p:nvPr/>
        </p:nvSpPr>
        <p:spPr>
          <a:xfrm>
            <a:off x="1148866" y="1892631"/>
            <a:ext cx="70763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Baseline IKK attack: the adversary knows the parameters in use, i.e., </a:t>
            </a:r>
            <a:r>
              <a:rPr lang="en-US" sz="2800" i="1" dirty="0"/>
              <a:t>m, k, p, q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Improved IKK attack: the adversary further knows which shards belong to the same document.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Bayesian estimation to infer the original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410113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0694" y="1010499"/>
            <a:ext cx="4671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Evaluation: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273B2-22B3-4579-B97D-D66AAF6D02A2}"/>
              </a:ext>
            </a:extLst>
          </p:cNvPr>
          <p:cNvSpPr txBox="1"/>
          <p:nvPr/>
        </p:nvSpPr>
        <p:spPr>
          <a:xfrm>
            <a:off x="1148866" y="1892631"/>
            <a:ext cx="7076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Storage overhead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Extra document shards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Increased index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Communication overhead</a:t>
            </a:r>
          </a:p>
        </p:txBody>
      </p:sp>
    </p:spTree>
    <p:extLst>
      <p:ext uri="{BB962C8B-B14F-4D97-AF65-F5344CB8AC3E}">
        <p14:creationId xmlns:p14="http://schemas.microsoft.com/office/powerpoint/2010/main" val="296159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6364" y="1010499"/>
            <a:ext cx="3740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Baseline IKK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5B2A9-9917-4F79-AF88-74C7D925BE7C}"/>
              </a:ext>
            </a:extLst>
          </p:cNvPr>
          <p:cNvSpPr txBox="1"/>
          <p:nvPr/>
        </p:nvSpPr>
        <p:spPr>
          <a:xfrm>
            <a:off x="635314" y="5426876"/>
            <a:ext cx="3677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Baseline IKK attack accuracy, with recall &gt; 99.9999%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8D65D-4004-4C3B-870F-4DEAC28C1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26" y="1712107"/>
            <a:ext cx="3984394" cy="3771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99094-8011-40A4-A54B-D354C1B51B76}"/>
              </a:ext>
            </a:extLst>
          </p:cNvPr>
          <p:cNvSpPr txBox="1"/>
          <p:nvPr/>
        </p:nvSpPr>
        <p:spPr>
          <a:xfrm>
            <a:off x="4698429" y="5427724"/>
            <a:ext cx="3960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Storage and communication overhead, with recall &gt; 99.9999% (baseline IKK attack)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83E20A-CED9-45B7-9599-656F4C8C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922" y="1712107"/>
            <a:ext cx="3951603" cy="37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0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65433" y="1010499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Improved IKK attack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683C52-3A65-4762-A909-5A94CC3C0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365" y="1704433"/>
            <a:ext cx="3930415" cy="37303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42A1C6-9816-4076-BB44-B0001D290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58" y="1712109"/>
            <a:ext cx="3984394" cy="3771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D18D7A-E023-499E-A19A-F088A5C03AFC}"/>
              </a:ext>
            </a:extLst>
          </p:cNvPr>
          <p:cNvSpPr txBox="1"/>
          <p:nvPr/>
        </p:nvSpPr>
        <p:spPr>
          <a:xfrm>
            <a:off x="635314" y="5426876"/>
            <a:ext cx="3677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Improved IKK attack accuracy, with recall &gt; 99.99%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C9060-93DB-4DBD-9788-6161F1B3B3C8}"/>
              </a:ext>
            </a:extLst>
          </p:cNvPr>
          <p:cNvSpPr txBox="1"/>
          <p:nvPr/>
        </p:nvSpPr>
        <p:spPr>
          <a:xfrm>
            <a:off x="4698429" y="5427724"/>
            <a:ext cx="3960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Storage and communication overhead, with recall &gt; 99.99% (improved IKK attack)</a:t>
            </a:r>
          </a:p>
        </p:txBody>
      </p:sp>
    </p:spTree>
    <p:extLst>
      <p:ext uri="{BB962C8B-B14F-4D97-AF65-F5344CB8AC3E}">
        <p14:creationId xmlns:p14="http://schemas.microsoft.com/office/powerpoint/2010/main" val="258237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60197" y="1010499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5B2A9-9917-4F79-AF88-74C7D925BE7C}"/>
              </a:ext>
            </a:extLst>
          </p:cNvPr>
          <p:cNvSpPr txBox="1"/>
          <p:nvPr/>
        </p:nvSpPr>
        <p:spPr>
          <a:xfrm>
            <a:off x="1148866" y="1892631"/>
            <a:ext cx="70763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Proposed d-private access pattern obfuscation mechanism for SSE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Implemented a prototype to support an open source SSE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Evaluated the security and performance of the prototype</a:t>
            </a:r>
          </a:p>
        </p:txBody>
      </p:sp>
    </p:spTree>
    <p:extLst>
      <p:ext uri="{BB962C8B-B14F-4D97-AF65-F5344CB8AC3E}">
        <p14:creationId xmlns:p14="http://schemas.microsoft.com/office/powerpoint/2010/main" val="11516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6"/>
          </p:nvPr>
        </p:nvSpPr>
        <p:spPr>
          <a:xfrm>
            <a:off x="651757" y="1734522"/>
            <a:ext cx="7194020" cy="103407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51757" y="3773487"/>
            <a:ext cx="8229600" cy="238601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Guoxing Chen</a:t>
            </a:r>
          </a:p>
          <a:p>
            <a:r>
              <a:rPr lang="en-US" dirty="0"/>
              <a:t>chen.4329@osu.edu</a:t>
            </a:r>
          </a:p>
          <a:p>
            <a:r>
              <a:rPr lang="en-US" dirty="0"/>
              <a:t>APOSSE open source link:</a:t>
            </a:r>
          </a:p>
          <a:p>
            <a:r>
              <a:rPr lang="en-US" dirty="0"/>
              <a:t>https://github.com/donnod/APOSSE</a:t>
            </a:r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A79AA7A-D89A-4898-A99A-DD911657E397}"/>
              </a:ext>
            </a:extLst>
          </p:cNvPr>
          <p:cNvSpPr/>
          <p:nvPr/>
        </p:nvSpPr>
        <p:spPr>
          <a:xfrm>
            <a:off x="2237200" y="3392952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24DD2-4AA9-4D3D-B462-B9ADCAB37041}"/>
              </a:ext>
            </a:extLst>
          </p:cNvPr>
          <p:cNvSpPr/>
          <p:nvPr/>
        </p:nvSpPr>
        <p:spPr>
          <a:xfrm>
            <a:off x="1860010" y="3074889"/>
            <a:ext cx="1033753" cy="795438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58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3161" y="1010499"/>
            <a:ext cx="7566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Searchable Symmetric Encryption (SSE)</a:t>
            </a:r>
          </a:p>
        </p:txBody>
      </p:sp>
      <p:pic>
        <p:nvPicPr>
          <p:cNvPr id="8" name="Graphic 7" descr="Paper">
            <a:extLst>
              <a:ext uri="{FF2B5EF4-FFF2-40B4-BE49-F238E27FC236}">
                <a16:creationId xmlns:a16="http://schemas.microsoft.com/office/drawing/2014/main" id="{01967409-A750-492F-8E6E-C255C8B33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5124" y="5843530"/>
            <a:ext cx="576756" cy="57675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7CC8822-5F1F-4BBA-AC90-D3AF11AC1D7D}"/>
              </a:ext>
            </a:extLst>
          </p:cNvPr>
          <p:cNvSpPr/>
          <p:nvPr/>
        </p:nvSpPr>
        <p:spPr>
          <a:xfrm>
            <a:off x="5989715" y="5642868"/>
            <a:ext cx="779307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Graphic 30" descr="Lock">
            <a:extLst>
              <a:ext uri="{FF2B5EF4-FFF2-40B4-BE49-F238E27FC236}">
                <a16:creationId xmlns:a16="http://schemas.microsoft.com/office/drawing/2014/main" id="{966077CF-AD1E-4E80-95FB-D963B7E3B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5285" y="5642868"/>
            <a:ext cx="377190" cy="377190"/>
          </a:xfrm>
          <a:prstGeom prst="rect">
            <a:avLst/>
          </a:prstGeom>
        </p:spPr>
      </p:pic>
      <p:pic>
        <p:nvPicPr>
          <p:cNvPr id="35" name="Graphic 34" descr="Paper">
            <a:extLst>
              <a:ext uri="{FF2B5EF4-FFF2-40B4-BE49-F238E27FC236}">
                <a16:creationId xmlns:a16="http://schemas.microsoft.com/office/drawing/2014/main" id="{94546424-D280-4B71-BA42-F7315F107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7683" y="5843530"/>
            <a:ext cx="576756" cy="57675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C20D00-980C-4DEE-B2ED-F560319738F6}"/>
              </a:ext>
            </a:extLst>
          </p:cNvPr>
          <p:cNvSpPr/>
          <p:nvPr/>
        </p:nvSpPr>
        <p:spPr>
          <a:xfrm>
            <a:off x="6822274" y="5642868"/>
            <a:ext cx="779307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 descr="Lock">
            <a:extLst>
              <a:ext uri="{FF2B5EF4-FFF2-40B4-BE49-F238E27FC236}">
                <a16:creationId xmlns:a16="http://schemas.microsoft.com/office/drawing/2014/main" id="{7E832F71-5C90-42AC-8242-D0DAE5983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1880" y="5642868"/>
            <a:ext cx="377190" cy="377190"/>
          </a:xfrm>
          <a:prstGeom prst="rect">
            <a:avLst/>
          </a:prstGeom>
        </p:spPr>
      </p:pic>
      <p:pic>
        <p:nvPicPr>
          <p:cNvPr id="38" name="Graphic 37" descr="Paper">
            <a:extLst>
              <a:ext uri="{FF2B5EF4-FFF2-40B4-BE49-F238E27FC236}">
                <a16:creationId xmlns:a16="http://schemas.microsoft.com/office/drawing/2014/main" id="{88375EFA-3C7D-46D0-B7C4-EE7E42919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8390" y="5843530"/>
            <a:ext cx="576756" cy="57675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62677AE-E471-4FED-8EDD-191E82149754}"/>
              </a:ext>
            </a:extLst>
          </p:cNvPr>
          <p:cNvSpPr/>
          <p:nvPr/>
        </p:nvSpPr>
        <p:spPr>
          <a:xfrm>
            <a:off x="7652981" y="5642868"/>
            <a:ext cx="779307" cy="777418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Lock">
            <a:extLst>
              <a:ext uri="{FF2B5EF4-FFF2-40B4-BE49-F238E27FC236}">
                <a16:creationId xmlns:a16="http://schemas.microsoft.com/office/drawing/2014/main" id="{F5A7E053-BF0D-4561-A845-4387DE611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8551" y="5642868"/>
            <a:ext cx="377190" cy="377190"/>
          </a:xfrm>
          <a:prstGeom prst="rect">
            <a:avLst/>
          </a:prstGeom>
        </p:spPr>
      </p:pic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616F508-A974-4AE1-AB23-9C4AE50B8975}"/>
              </a:ext>
            </a:extLst>
          </p:cNvPr>
          <p:cNvSpPr txBox="1"/>
          <p:nvPr/>
        </p:nvSpPr>
        <p:spPr>
          <a:xfrm>
            <a:off x="6245240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E44E83-4802-4EF8-9A4C-F89BC029CFF9}"/>
              </a:ext>
            </a:extLst>
          </p:cNvPr>
          <p:cNvSpPr txBox="1"/>
          <p:nvPr/>
        </p:nvSpPr>
        <p:spPr>
          <a:xfrm>
            <a:off x="7069980" y="5243247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98CA11-2263-4163-AA35-4A2DA3BB4E16}"/>
              </a:ext>
            </a:extLst>
          </p:cNvPr>
          <p:cNvSpPr txBox="1"/>
          <p:nvPr/>
        </p:nvSpPr>
        <p:spPr>
          <a:xfrm>
            <a:off x="7888390" y="5235044"/>
            <a:ext cx="6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dirty="0"/>
          </a:p>
        </p:txBody>
      </p:sp>
      <p:pic>
        <p:nvPicPr>
          <p:cNvPr id="61" name="Graphic 60" descr="Lock">
            <a:extLst>
              <a:ext uri="{FF2B5EF4-FFF2-40B4-BE49-F238E27FC236}">
                <a16:creationId xmlns:a16="http://schemas.microsoft.com/office/drawing/2014/main" id="{6516338F-855E-4BFB-BD73-49685222F4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72473" y="3097671"/>
            <a:ext cx="377190" cy="37719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EDB26B-8D3D-42B2-8366-1E12727EDBAD}"/>
              </a:ext>
            </a:extLst>
          </p:cNvPr>
          <p:cNvCxnSpPr/>
          <p:nvPr/>
        </p:nvCxnSpPr>
        <p:spPr>
          <a:xfrm>
            <a:off x="3162300" y="3573132"/>
            <a:ext cx="241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9F054F-21F1-4570-A977-8F1C3480AEAB}"/>
              </a:ext>
            </a:extLst>
          </p:cNvPr>
          <p:cNvSpPr txBox="1"/>
          <p:nvPr/>
        </p:nvSpPr>
        <p:spPr>
          <a:xfrm>
            <a:off x="970382" y="30236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FCD40A-F4CE-41E7-904E-93DE7F209C96}"/>
              </a:ext>
            </a:extLst>
          </p:cNvPr>
          <p:cNvCxnSpPr>
            <a:cxnSpLocks/>
          </p:cNvCxnSpPr>
          <p:nvPr/>
        </p:nvCxnSpPr>
        <p:spPr>
          <a:xfrm flipH="1" flipV="1">
            <a:off x="3162300" y="6031577"/>
            <a:ext cx="2371725" cy="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693644F-6CDB-4BA2-82AA-B3398ADA9762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6865889" y="358416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BB01848-5849-4477-8D3F-1E92973872A7}"/>
              </a:ext>
            </a:extLst>
          </p:cNvPr>
          <p:cNvSpPr/>
          <p:nvPr/>
        </p:nvSpPr>
        <p:spPr>
          <a:xfrm>
            <a:off x="6351547" y="445226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3A61FB-2528-470F-BABE-DC3DA673A083}"/>
              </a:ext>
            </a:extLst>
          </p:cNvPr>
          <p:cNvSpPr/>
          <p:nvPr/>
        </p:nvSpPr>
        <p:spPr>
          <a:xfrm>
            <a:off x="7130197" y="445226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6030265-C877-4BA9-88BC-EC9A9334E364}"/>
              </a:ext>
            </a:extLst>
          </p:cNvPr>
          <p:cNvSpPr/>
          <p:nvPr/>
        </p:nvSpPr>
        <p:spPr>
          <a:xfrm>
            <a:off x="7712520" y="445226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CED95A-5F46-4C21-A88D-40003F7D6F30}"/>
              </a:ext>
            </a:extLst>
          </p:cNvPr>
          <p:cNvCxnSpPr>
            <a:stCxn id="70" idx="3"/>
            <a:endCxn id="71" idx="1"/>
          </p:cNvCxnSpPr>
          <p:nvPr/>
        </p:nvCxnSpPr>
        <p:spPr>
          <a:xfrm>
            <a:off x="6874961" y="4632445"/>
            <a:ext cx="255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39EE0C4-6D42-41CC-9C52-7B433BCC1FBD}"/>
              </a:ext>
            </a:extLst>
          </p:cNvPr>
          <p:cNvSpPr/>
          <p:nvPr/>
        </p:nvSpPr>
        <p:spPr>
          <a:xfrm>
            <a:off x="6342475" y="3403984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5B4E796-7709-492D-B687-4EF582150C74}"/>
              </a:ext>
            </a:extLst>
          </p:cNvPr>
          <p:cNvSpPr/>
          <p:nvPr/>
        </p:nvSpPr>
        <p:spPr>
          <a:xfrm>
            <a:off x="7121125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A091FA-B68A-4849-8FF0-BF7469C9FC04}"/>
              </a:ext>
            </a:extLst>
          </p:cNvPr>
          <p:cNvSpPr/>
          <p:nvPr/>
        </p:nvSpPr>
        <p:spPr>
          <a:xfrm>
            <a:off x="7703448" y="340398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18BFE0-D161-493F-8C58-894B3F6ABE69}"/>
              </a:ext>
            </a:extLst>
          </p:cNvPr>
          <p:cNvSpPr/>
          <p:nvPr/>
        </p:nvSpPr>
        <p:spPr>
          <a:xfrm>
            <a:off x="6999039" y="4134201"/>
            <a:ext cx="1344322" cy="742994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7FE018F-BBB4-455F-A068-B3B39C78DF77}"/>
              </a:ext>
            </a:extLst>
          </p:cNvPr>
          <p:cNvSpPr/>
          <p:nvPr/>
        </p:nvSpPr>
        <p:spPr>
          <a:xfrm>
            <a:off x="6999039" y="3085921"/>
            <a:ext cx="1344322" cy="734672"/>
          </a:xfrm>
          <a:prstGeom prst="rect">
            <a:avLst/>
          </a:prstGeom>
          <a:solidFill>
            <a:srgbClr val="00B050">
              <a:alpha val="4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Lock">
            <a:extLst>
              <a:ext uri="{FF2B5EF4-FFF2-40B4-BE49-F238E27FC236}">
                <a16:creationId xmlns:a16="http://schemas.microsoft.com/office/drawing/2014/main" id="{9F09F3A7-5E67-4CE1-83AA-3A6C739EAA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53711" y="3062328"/>
            <a:ext cx="377190" cy="377190"/>
          </a:xfrm>
          <a:prstGeom prst="rect">
            <a:avLst/>
          </a:prstGeom>
        </p:spPr>
      </p:pic>
      <p:pic>
        <p:nvPicPr>
          <p:cNvPr id="80" name="Graphic 79" descr="Lock">
            <a:extLst>
              <a:ext uri="{FF2B5EF4-FFF2-40B4-BE49-F238E27FC236}">
                <a16:creationId xmlns:a16="http://schemas.microsoft.com/office/drawing/2014/main" id="{0EE2D52E-EF14-4643-971C-73FDC8EA60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55938" y="4107409"/>
            <a:ext cx="377190" cy="3771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0E670AA-764E-4306-8BC1-6E4B6A4CC839}"/>
              </a:ext>
            </a:extLst>
          </p:cNvPr>
          <p:cNvSpPr/>
          <p:nvPr/>
        </p:nvSpPr>
        <p:spPr>
          <a:xfrm>
            <a:off x="6023976" y="4141226"/>
            <a:ext cx="908487" cy="742994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B2601E8-1CDF-4E9C-8F2E-8AF9168A011A}"/>
              </a:ext>
            </a:extLst>
          </p:cNvPr>
          <p:cNvSpPr/>
          <p:nvPr/>
        </p:nvSpPr>
        <p:spPr>
          <a:xfrm>
            <a:off x="6023976" y="3092946"/>
            <a:ext cx="908487" cy="734672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585"/>
              </a:solidFill>
            </a:endParaRPr>
          </a:p>
        </p:txBody>
      </p:sp>
      <p:pic>
        <p:nvPicPr>
          <p:cNvPr id="83" name="Graphic 82" descr="Lock">
            <a:extLst>
              <a:ext uri="{FF2B5EF4-FFF2-40B4-BE49-F238E27FC236}">
                <a16:creationId xmlns:a16="http://schemas.microsoft.com/office/drawing/2014/main" id="{E59203D2-048D-4158-84A0-EA5CAE53A6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89715" y="3056358"/>
            <a:ext cx="377190" cy="377190"/>
          </a:xfrm>
          <a:prstGeom prst="rect">
            <a:avLst/>
          </a:prstGeom>
        </p:spPr>
      </p:pic>
      <p:pic>
        <p:nvPicPr>
          <p:cNvPr id="84" name="Graphic 83" descr="Lock">
            <a:extLst>
              <a:ext uri="{FF2B5EF4-FFF2-40B4-BE49-F238E27FC236}">
                <a16:creationId xmlns:a16="http://schemas.microsoft.com/office/drawing/2014/main" id="{4167D7EB-E372-4C2F-95E0-ECA154EE1B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91139" y="4107409"/>
            <a:ext cx="377190" cy="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-0.53698 -1.48148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5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53698 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5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53698 -1.48148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5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0.53698 0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58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-0.62448 -2.59259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3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-0.62448 -1.48148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3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85185E-6 L -0.62448 1.85185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33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62448 -1.48148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0" grpId="0" animBg="1"/>
      <p:bldP spid="28" grpId="0" animBg="1"/>
      <p:bldP spid="28" grpId="1" animBg="1"/>
      <p:bldP spid="39" grpId="0" animBg="1"/>
      <p:bldP spid="39" grpId="1" animBg="1"/>
      <p:bldP spid="56" grpId="0"/>
      <p:bldP spid="58" grpId="0"/>
      <p:bldP spid="7" grpId="0"/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98875F1-7348-4EBF-ACD7-DB9B8E62CA9F}"/>
              </a:ext>
            </a:extLst>
          </p:cNvPr>
          <p:cNvSpPr/>
          <p:nvPr/>
        </p:nvSpPr>
        <p:spPr>
          <a:xfrm>
            <a:off x="2249663" y="4336003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9D1595-5E2A-4E8F-A7C8-88405A1078CA}"/>
              </a:ext>
            </a:extLst>
          </p:cNvPr>
          <p:cNvSpPr/>
          <p:nvPr/>
        </p:nvSpPr>
        <p:spPr>
          <a:xfrm>
            <a:off x="1872473" y="4017940"/>
            <a:ext cx="1033753" cy="795438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585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79AA7A-D89A-4898-A99A-DD911657E397}"/>
              </a:ext>
            </a:extLst>
          </p:cNvPr>
          <p:cNvSpPr/>
          <p:nvPr/>
        </p:nvSpPr>
        <p:spPr>
          <a:xfrm>
            <a:off x="2237200" y="3392952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524DD2-4AA9-4D3D-B462-B9ADCAB37041}"/>
              </a:ext>
            </a:extLst>
          </p:cNvPr>
          <p:cNvSpPr/>
          <p:nvPr/>
        </p:nvSpPr>
        <p:spPr>
          <a:xfrm>
            <a:off x="1860010" y="3074889"/>
            <a:ext cx="1033753" cy="795438"/>
          </a:xfrm>
          <a:prstGeom prst="rect">
            <a:avLst/>
          </a:prstGeom>
          <a:solidFill>
            <a:srgbClr val="FF8585">
              <a:alpha val="48000"/>
            </a:srgbClr>
          </a:solidFill>
          <a:ln>
            <a:solidFill>
              <a:srgbClr val="FF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58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4783387" y="3397610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5365710" y="3397610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3114" y="1010499"/>
            <a:ext cx="462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 Leakage</a:t>
            </a:r>
          </a:p>
        </p:txBody>
      </p:sp>
      <p:pic>
        <p:nvPicPr>
          <p:cNvPr id="53" name="Graphic 52" descr="User">
            <a:extLst>
              <a:ext uri="{FF2B5EF4-FFF2-40B4-BE49-F238E27FC236}">
                <a16:creationId xmlns:a16="http://schemas.microsoft.com/office/drawing/2014/main" id="{BF245173-284F-4C2C-8674-0BE8DC77A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6201" y="1947266"/>
            <a:ext cx="914400" cy="914400"/>
          </a:xfrm>
          <a:prstGeom prst="rect">
            <a:avLst/>
          </a:prstGeom>
        </p:spPr>
      </p:pic>
      <p:pic>
        <p:nvPicPr>
          <p:cNvPr id="55" name="Graphic 54" descr="Database">
            <a:extLst>
              <a:ext uri="{FF2B5EF4-FFF2-40B4-BE49-F238E27FC236}">
                <a16:creationId xmlns:a16="http://schemas.microsoft.com/office/drawing/2014/main" id="{D09CF58B-6B44-4BE4-8497-E23CD555E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829" y="1947266"/>
            <a:ext cx="914400" cy="914400"/>
          </a:xfrm>
          <a:prstGeom prst="rect">
            <a:avLst/>
          </a:prstGeom>
        </p:spPr>
      </p:pic>
      <p:pic>
        <p:nvPicPr>
          <p:cNvPr id="61" name="Graphic 60" descr="Lock">
            <a:extLst>
              <a:ext uri="{FF2B5EF4-FFF2-40B4-BE49-F238E27FC236}">
                <a16:creationId xmlns:a16="http://schemas.microsoft.com/office/drawing/2014/main" id="{6516338F-855E-4BFB-BD73-49685222F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2473" y="3097671"/>
            <a:ext cx="377190" cy="37719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EDB26B-8D3D-42B2-8366-1E12727EDBAD}"/>
              </a:ext>
            </a:extLst>
          </p:cNvPr>
          <p:cNvCxnSpPr>
            <a:cxnSpLocks/>
          </p:cNvCxnSpPr>
          <p:nvPr/>
        </p:nvCxnSpPr>
        <p:spPr>
          <a:xfrm>
            <a:off x="3162300" y="3573132"/>
            <a:ext cx="13525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9F054F-21F1-4570-A977-8F1C3480AEAB}"/>
              </a:ext>
            </a:extLst>
          </p:cNvPr>
          <p:cNvSpPr txBox="1"/>
          <p:nvPr/>
        </p:nvSpPr>
        <p:spPr>
          <a:xfrm>
            <a:off x="970382" y="30236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2FA354-E171-42E5-92E7-A8F1D1CA2833}"/>
              </a:ext>
            </a:extLst>
          </p:cNvPr>
          <p:cNvSpPr/>
          <p:nvPr/>
        </p:nvSpPr>
        <p:spPr>
          <a:xfrm>
            <a:off x="4783387" y="3392951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CFCB7C-A72E-4A10-BD73-B70D7B684399}"/>
              </a:ext>
            </a:extLst>
          </p:cNvPr>
          <p:cNvSpPr/>
          <p:nvPr/>
        </p:nvSpPr>
        <p:spPr>
          <a:xfrm>
            <a:off x="5365710" y="3392951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154B034-4DDF-443F-B560-5227249390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29" y="1590480"/>
            <a:ext cx="704254" cy="70425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3C74697-81A2-4E07-9091-2A14737A5C03}"/>
              </a:ext>
            </a:extLst>
          </p:cNvPr>
          <p:cNvSpPr/>
          <p:nvPr/>
        </p:nvSpPr>
        <p:spPr>
          <a:xfrm>
            <a:off x="4795850" y="4340661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9385C7-0CA9-42AC-9CBB-0D5876AF45D5}"/>
              </a:ext>
            </a:extLst>
          </p:cNvPr>
          <p:cNvSpPr/>
          <p:nvPr/>
        </p:nvSpPr>
        <p:spPr>
          <a:xfrm>
            <a:off x="5378173" y="4340661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pic>
        <p:nvPicPr>
          <p:cNvPr id="66" name="Graphic 65" descr="Lock">
            <a:extLst>
              <a:ext uri="{FF2B5EF4-FFF2-40B4-BE49-F238E27FC236}">
                <a16:creationId xmlns:a16="http://schemas.microsoft.com/office/drawing/2014/main" id="{FBAD6C14-C5D0-4085-B4CA-6E87AC9E0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4936" y="4040722"/>
            <a:ext cx="377190" cy="37719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9FF42D-A303-48EC-8C68-A1A6F0F82544}"/>
              </a:ext>
            </a:extLst>
          </p:cNvPr>
          <p:cNvCxnSpPr>
            <a:cxnSpLocks/>
          </p:cNvCxnSpPr>
          <p:nvPr/>
        </p:nvCxnSpPr>
        <p:spPr>
          <a:xfrm>
            <a:off x="3174763" y="4516183"/>
            <a:ext cx="13400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C7717B7-908B-4B98-9600-3D4A2A97B623}"/>
              </a:ext>
            </a:extLst>
          </p:cNvPr>
          <p:cNvSpPr txBox="1"/>
          <p:nvPr/>
        </p:nvSpPr>
        <p:spPr>
          <a:xfrm>
            <a:off x="982845" y="396667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CAB4C9-11A1-4D2A-BA97-C978DC792763}"/>
              </a:ext>
            </a:extLst>
          </p:cNvPr>
          <p:cNvSpPr/>
          <p:nvPr/>
        </p:nvSpPr>
        <p:spPr>
          <a:xfrm>
            <a:off x="4795850" y="4336002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0EC7064-0B0C-43AE-9218-54CFCAA000D5}"/>
              </a:ext>
            </a:extLst>
          </p:cNvPr>
          <p:cNvSpPr/>
          <p:nvPr/>
        </p:nvSpPr>
        <p:spPr>
          <a:xfrm>
            <a:off x="5378173" y="4336002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16831B-176F-4EA8-8B4E-5D77E487EF8F}"/>
              </a:ext>
            </a:extLst>
          </p:cNvPr>
          <p:cNvSpPr/>
          <p:nvPr/>
        </p:nvSpPr>
        <p:spPr>
          <a:xfrm>
            <a:off x="2349226" y="5043175"/>
            <a:ext cx="65484" cy="654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B17819-70E9-49D7-9F24-C1F3222DA1B2}"/>
              </a:ext>
            </a:extLst>
          </p:cNvPr>
          <p:cNvSpPr/>
          <p:nvPr/>
        </p:nvSpPr>
        <p:spPr>
          <a:xfrm>
            <a:off x="2349226" y="5351950"/>
            <a:ext cx="65484" cy="654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2A57003-A940-40BA-B036-5FB203C7FF13}"/>
              </a:ext>
            </a:extLst>
          </p:cNvPr>
          <p:cNvSpPr/>
          <p:nvPr/>
        </p:nvSpPr>
        <p:spPr>
          <a:xfrm>
            <a:off x="2349226" y="5660725"/>
            <a:ext cx="65484" cy="654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C901BB1-FB5C-4166-9B0D-30E72E557ECA}"/>
              </a:ext>
            </a:extLst>
          </p:cNvPr>
          <p:cNvSpPr/>
          <p:nvPr/>
        </p:nvSpPr>
        <p:spPr>
          <a:xfrm>
            <a:off x="5365710" y="5043175"/>
            <a:ext cx="65484" cy="654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672255-6025-4C82-A5E4-968B9B2FA629}"/>
              </a:ext>
            </a:extLst>
          </p:cNvPr>
          <p:cNvSpPr/>
          <p:nvPr/>
        </p:nvSpPr>
        <p:spPr>
          <a:xfrm>
            <a:off x="5365710" y="5351950"/>
            <a:ext cx="65484" cy="654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532B0BA-D696-4DC2-9EBE-FDF2AD7E7CCA}"/>
              </a:ext>
            </a:extLst>
          </p:cNvPr>
          <p:cNvSpPr/>
          <p:nvPr/>
        </p:nvSpPr>
        <p:spPr>
          <a:xfrm>
            <a:off x="5365710" y="5660725"/>
            <a:ext cx="65484" cy="654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64E73-D430-420F-990D-68AD75651115}"/>
              </a:ext>
            </a:extLst>
          </p:cNvPr>
          <p:cNvSpPr txBox="1"/>
          <p:nvPr/>
        </p:nvSpPr>
        <p:spPr>
          <a:xfrm>
            <a:off x="3461518" y="2013709"/>
            <a:ext cx="35397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IKK attack[1]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Leakage abuse attack[2]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4B603C-9C3B-48DD-A3A7-B4168C5AD557}"/>
              </a:ext>
            </a:extLst>
          </p:cNvPr>
          <p:cNvSpPr txBox="1"/>
          <p:nvPr/>
        </p:nvSpPr>
        <p:spPr>
          <a:xfrm>
            <a:off x="534287" y="6056881"/>
            <a:ext cx="840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Islam et al., “Access pattern disclosure on searchable encryption: Ramification, attack and mitigation.” in NDSS, 2012.</a:t>
            </a:r>
          </a:p>
          <a:p>
            <a:r>
              <a:rPr lang="en-US" sz="1200" dirty="0"/>
              <a:t>[2] Cash et al., “Leakage-abuse attacks against searchable encryption,” in ACM CCS, 2015.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E5AA3-21DC-4098-90B6-EB5A0804FDD5}"/>
              </a:ext>
            </a:extLst>
          </p:cNvPr>
          <p:cNvSpPr txBox="1"/>
          <p:nvPr/>
        </p:nvSpPr>
        <p:spPr>
          <a:xfrm>
            <a:off x="6227835" y="4488522"/>
            <a:ext cx="284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 honest-but-curious server could infer the content of the searched keywords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C12614-54A4-4CEC-9111-A0E699212B29}"/>
              </a:ext>
            </a:extLst>
          </p:cNvPr>
          <p:cNvSpPr txBox="1"/>
          <p:nvPr/>
        </p:nvSpPr>
        <p:spPr>
          <a:xfrm>
            <a:off x="6232987" y="2908075"/>
            <a:ext cx="2840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 priori knowledge of the documents, e.g., keyword co-occurrence probability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B8FAC-B3D0-4982-ADD7-C4E4BE88A608}"/>
              </a:ext>
            </a:extLst>
          </p:cNvPr>
          <p:cNvSpPr txBox="1"/>
          <p:nvPr/>
        </p:nvSpPr>
        <p:spPr>
          <a:xfrm>
            <a:off x="2189841" y="1416475"/>
            <a:ext cx="3175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Obfuscation</a:t>
            </a:r>
          </a:p>
        </p:txBody>
      </p:sp>
    </p:spTree>
    <p:extLst>
      <p:ext uri="{BB962C8B-B14F-4D97-AF65-F5344CB8AC3E}">
        <p14:creationId xmlns:p14="http://schemas.microsoft.com/office/powerpoint/2010/main" val="33183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4" grpId="0" animBg="1"/>
      <p:bldP spid="54" grpId="1" animBg="1"/>
      <p:bldP spid="52" grpId="0" animBg="1"/>
      <p:bldP spid="60" grpId="0" animBg="1"/>
      <p:bldP spid="60" grpId="1" animBg="1"/>
      <p:bldP spid="15" grpId="0" animBg="1"/>
      <p:bldP spid="17" grpId="0" animBg="1"/>
      <p:bldP spid="7" grpId="0"/>
      <p:bldP spid="7" grpId="1"/>
      <p:bldP spid="63" grpId="0" animBg="1"/>
      <p:bldP spid="64" grpId="0" animBg="1"/>
      <p:bldP spid="59" grpId="0" animBg="1"/>
      <p:bldP spid="62" grpId="0" animBg="1"/>
      <p:bldP spid="68" grpId="0"/>
      <p:bldP spid="68" grpId="1"/>
      <p:bldP spid="69" grpId="0" animBg="1"/>
      <p:bldP spid="70" grpId="0" animBg="1"/>
      <p:bldP spid="1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13" grpId="0"/>
      <p:bldP spid="78" grpId="0"/>
      <p:bldP spid="10" grpId="0"/>
      <p:bldP spid="3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61358" y="1010499"/>
            <a:ext cx="1810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5848" y="2464904"/>
            <a:ext cx="64459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Access pattern obfuscation overview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 </a:t>
            </a:r>
            <a:r>
              <a:rPr lang="en-US" sz="2800" i="1" dirty="0"/>
              <a:t>d</a:t>
            </a:r>
            <a:r>
              <a:rPr lang="en-US" sz="2800" dirty="0"/>
              <a:t>-private access patterns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20743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61358" y="1010499"/>
            <a:ext cx="1810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5848" y="2464904"/>
            <a:ext cx="64459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Access pattern obfuscation overview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 </a:t>
            </a:r>
            <a:r>
              <a:rPr lang="en-US" sz="2800" i="1" dirty="0"/>
              <a:t>d</a:t>
            </a:r>
            <a:r>
              <a:rPr lang="en-US" sz="2800" dirty="0"/>
              <a:t>-private access patterns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59279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A79AA7A-D89A-4898-A99A-DD911657E397}"/>
              </a:ext>
            </a:extLst>
          </p:cNvPr>
          <p:cNvSpPr/>
          <p:nvPr/>
        </p:nvSpPr>
        <p:spPr>
          <a:xfrm>
            <a:off x="3270777" y="2184807"/>
            <a:ext cx="52341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69DCFF-C3C7-4AA3-A73D-0AA8004C75B4}"/>
              </a:ext>
            </a:extLst>
          </p:cNvPr>
          <p:cNvSpPr/>
          <p:nvPr/>
        </p:nvSpPr>
        <p:spPr>
          <a:xfrm>
            <a:off x="4280079" y="218373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1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324070-C7C1-4F5C-BE52-F7B0F608A608}"/>
              </a:ext>
            </a:extLst>
          </p:cNvPr>
          <p:cNvSpPr/>
          <p:nvPr/>
        </p:nvSpPr>
        <p:spPr>
          <a:xfrm>
            <a:off x="4862402" y="2183734"/>
            <a:ext cx="582323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14272" y="1010499"/>
            <a:ext cx="5104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Access pattern obfuscation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EDB26B-8D3D-42B2-8366-1E12727EDBAD}"/>
              </a:ext>
            </a:extLst>
          </p:cNvPr>
          <p:cNvCxnSpPr>
            <a:cxnSpLocks/>
          </p:cNvCxnSpPr>
          <p:nvPr/>
        </p:nvCxnSpPr>
        <p:spPr>
          <a:xfrm>
            <a:off x="3810179" y="2358494"/>
            <a:ext cx="4699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59ED2A-BCCE-4CAC-9BC4-DD7BE423864B}"/>
              </a:ext>
            </a:extLst>
          </p:cNvPr>
          <p:cNvSpPr txBox="1"/>
          <p:nvPr/>
        </p:nvSpPr>
        <p:spPr>
          <a:xfrm>
            <a:off x="1105327" y="4144958"/>
            <a:ext cx="7066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False positive: returning some document that does not contain w</a:t>
            </a:r>
            <a:r>
              <a:rPr lang="en-US" sz="1200" dirty="0"/>
              <a:t>1</a:t>
            </a:r>
            <a:r>
              <a:rPr lang="en-US" sz="2000" dirty="0"/>
              <a:t>, e.g., 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BB952C-2BB2-4481-909E-D7CD92A41A00}"/>
              </a:ext>
            </a:extLst>
          </p:cNvPr>
          <p:cNvSpPr txBox="1"/>
          <p:nvPr/>
        </p:nvSpPr>
        <p:spPr>
          <a:xfrm>
            <a:off x="1105327" y="4967613"/>
            <a:ext cx="7066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False negative: not returning some document that does contain w</a:t>
            </a:r>
            <a:r>
              <a:rPr lang="en-US" sz="1200" dirty="0"/>
              <a:t>1</a:t>
            </a:r>
            <a:r>
              <a:rPr lang="en-US" sz="2000" dirty="0"/>
              <a:t>, e.g., D</a:t>
            </a:r>
            <a:r>
              <a:rPr lang="en-US" sz="1200" dirty="0"/>
              <a:t>3</a:t>
            </a:r>
            <a:endParaRPr lang="en-US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7B30DC-6B9F-4148-84E3-EAC972DAA49C}"/>
              </a:ext>
            </a:extLst>
          </p:cNvPr>
          <p:cNvSpPr/>
          <p:nvPr/>
        </p:nvSpPr>
        <p:spPr>
          <a:xfrm>
            <a:off x="5444725" y="2183733"/>
            <a:ext cx="591744" cy="3603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  <a:r>
              <a:rPr lang="en-US" sz="1200" dirty="0"/>
              <a:t>2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A96F9F-6DC4-4CA1-9CF2-6CA49FEBF96C}"/>
              </a:ext>
            </a:extLst>
          </p:cNvPr>
          <p:cNvSpPr txBox="1"/>
          <p:nvPr/>
        </p:nvSpPr>
        <p:spPr>
          <a:xfrm>
            <a:off x="1930368" y="5655407"/>
            <a:ext cx="4437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Correctness?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BA22D-4405-4133-B538-C21C5C53C18F}"/>
              </a:ext>
            </a:extLst>
          </p:cNvPr>
          <p:cNvSpPr txBox="1"/>
          <p:nvPr/>
        </p:nvSpPr>
        <p:spPr>
          <a:xfrm>
            <a:off x="1034035" y="3055567"/>
            <a:ext cx="7406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Introduce false positives and false negatives to the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36727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37" grpId="0"/>
      <p:bldP spid="39" grpId="0" animBg="1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98895" y="1010499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Correctness 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5BA22D-4405-4133-B538-C21C5C53C18F}"/>
              </a:ext>
            </a:extLst>
          </p:cNvPr>
          <p:cNvSpPr txBox="1"/>
          <p:nvPr/>
        </p:nvSpPr>
        <p:spPr>
          <a:xfrm>
            <a:off x="1034035" y="1988767"/>
            <a:ext cx="75479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Trade-off between correctness and 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Recall rate: the percentage of matching documents returned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Specify high recall rates, e.g., &gt;99.99%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Add redundancy to achieve high recall rates</a:t>
            </a:r>
          </a:p>
        </p:txBody>
      </p:sp>
    </p:spTree>
    <p:extLst>
      <p:ext uri="{BB962C8B-B14F-4D97-AF65-F5344CB8AC3E}">
        <p14:creationId xmlns:p14="http://schemas.microsoft.com/office/powerpoint/2010/main" val="3534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182" y="391971"/>
            <a:ext cx="9155182" cy="627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75" y="460179"/>
            <a:ext cx="1736270" cy="49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971"/>
            <a:ext cx="3162300" cy="5749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1182" y="-1"/>
            <a:ext cx="9155182" cy="396971"/>
          </a:xfrm>
          <a:prstGeom prst="rect">
            <a:avLst/>
          </a:prstGeom>
          <a:solidFill>
            <a:srgbClr val="BB0000"/>
          </a:solidFill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96303" y="1010499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Erasure 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A5156-611E-48C8-8C6F-E7409AAA46A2}"/>
              </a:ext>
            </a:extLst>
          </p:cNvPr>
          <p:cNvSpPr txBox="1"/>
          <p:nvPr/>
        </p:nvSpPr>
        <p:spPr>
          <a:xfrm>
            <a:off x="800338" y="2121717"/>
            <a:ext cx="7941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i="1" dirty="0"/>
              <a:t>k</a:t>
            </a:r>
            <a:r>
              <a:rPr lang="en-US" sz="2800" dirty="0"/>
              <a:t> out of </a:t>
            </a:r>
            <a:r>
              <a:rPr lang="en-US" sz="2800" i="1" dirty="0"/>
              <a:t>m</a:t>
            </a:r>
            <a:r>
              <a:rPr lang="en-US" sz="2800" dirty="0"/>
              <a:t> erasure code (</a:t>
            </a:r>
            <a:r>
              <a:rPr lang="en-US" sz="2800" i="1" dirty="0"/>
              <a:t>k</a:t>
            </a:r>
            <a:r>
              <a:rPr lang="en-US" sz="2800" dirty="0"/>
              <a:t> &lt;= </a:t>
            </a:r>
            <a:r>
              <a:rPr lang="en-US" sz="2800" i="1" dirty="0"/>
              <a:t>m</a:t>
            </a:r>
            <a:r>
              <a:rPr lang="en-US" sz="2800" dirty="0"/>
              <a:t>):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Each document is encoded into </a:t>
            </a:r>
            <a:r>
              <a:rPr lang="en-US" sz="2800" i="1" dirty="0"/>
              <a:t>m</a:t>
            </a:r>
            <a:r>
              <a:rPr lang="en-US" sz="2800" dirty="0"/>
              <a:t> shards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Each shard is </a:t>
            </a:r>
            <a:r>
              <a:rPr lang="en-US" sz="2800" i="1" dirty="0"/>
              <a:t>1/k </a:t>
            </a:r>
            <a:r>
              <a:rPr lang="en-US" sz="2800" dirty="0"/>
              <a:t>of the original size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Any </a:t>
            </a:r>
            <a:r>
              <a:rPr lang="en-US" sz="2800" i="1" dirty="0"/>
              <a:t>k</a:t>
            </a:r>
            <a:r>
              <a:rPr lang="en-US" sz="2800" dirty="0"/>
              <a:t> of the </a:t>
            </a:r>
            <a:r>
              <a:rPr lang="en-US" sz="2800" i="1" dirty="0"/>
              <a:t>m</a:t>
            </a:r>
            <a:r>
              <a:rPr lang="en-US" sz="2800" dirty="0"/>
              <a:t> shards are sufficient to recover the original document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Example: Reed-Solomon code</a:t>
            </a:r>
          </a:p>
        </p:txBody>
      </p:sp>
    </p:spTree>
    <p:extLst>
      <p:ext uri="{BB962C8B-B14F-4D97-AF65-F5344CB8AC3E}">
        <p14:creationId xmlns:p14="http://schemas.microsoft.com/office/powerpoint/2010/main" val="873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6019</TotalTime>
  <Words>909</Words>
  <Application>Microsoft Office PowerPoint</Application>
  <PresentationFormat>On-screen Show (4:3)</PresentationFormat>
  <Paragraphs>288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2_Title Slide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OSU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Jacquie Aberegg</dc:creator>
  <cp:keywords/>
  <dc:description/>
  <cp:lastModifiedBy>Chen, Guoxing</cp:lastModifiedBy>
  <cp:revision>453</cp:revision>
  <cp:lastPrinted>2013-08-13T14:25:08Z</cp:lastPrinted>
  <dcterms:created xsi:type="dcterms:W3CDTF">2013-05-24T18:55:25Z</dcterms:created>
  <dcterms:modified xsi:type="dcterms:W3CDTF">2018-05-22T23:19:24Z</dcterms:modified>
  <cp:category/>
</cp:coreProperties>
</file>